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82" r:id="rId5"/>
    <p:sldMasterId id="2147483891" r:id="rId6"/>
    <p:sldMasterId id="2147483904" r:id="rId7"/>
  </p:sldMasterIdLst>
  <p:notesMasterIdLst>
    <p:notesMasterId r:id="rId58"/>
  </p:notesMasterIdLst>
  <p:handoutMasterIdLst>
    <p:handoutMasterId r:id="rId59"/>
  </p:handoutMasterIdLst>
  <p:sldIdLst>
    <p:sldId id="2147472696" r:id="rId8"/>
    <p:sldId id="2147472699" r:id="rId9"/>
    <p:sldId id="2147472703" r:id="rId10"/>
    <p:sldId id="2147472726" r:id="rId11"/>
    <p:sldId id="2142534083" r:id="rId12"/>
    <p:sldId id="2147472724" r:id="rId13"/>
    <p:sldId id="2147472725" r:id="rId14"/>
    <p:sldId id="2147472702" r:id="rId15"/>
    <p:sldId id="2147472704" r:id="rId16"/>
    <p:sldId id="2147472701" r:id="rId17"/>
    <p:sldId id="2147472711" r:id="rId18"/>
    <p:sldId id="2147472712" r:id="rId19"/>
    <p:sldId id="2147472713" r:id="rId20"/>
    <p:sldId id="2147472706" r:id="rId21"/>
    <p:sldId id="2147472705" r:id="rId22"/>
    <p:sldId id="2147472707" r:id="rId23"/>
    <p:sldId id="2147472708" r:id="rId24"/>
    <p:sldId id="2147472710" r:id="rId25"/>
    <p:sldId id="2147472714" r:id="rId26"/>
    <p:sldId id="2147472716" r:id="rId27"/>
    <p:sldId id="2147472715" r:id="rId28"/>
    <p:sldId id="2147472717" r:id="rId29"/>
    <p:sldId id="2147472718" r:id="rId30"/>
    <p:sldId id="2147472719" r:id="rId31"/>
    <p:sldId id="2147472722" r:id="rId32"/>
    <p:sldId id="2147472723" r:id="rId33"/>
    <p:sldId id="2147472720" r:id="rId34"/>
    <p:sldId id="2147472735" r:id="rId35"/>
    <p:sldId id="2147472731" r:id="rId36"/>
    <p:sldId id="2147472733" r:id="rId37"/>
    <p:sldId id="2147472727" r:id="rId38"/>
    <p:sldId id="2147472736" r:id="rId39"/>
    <p:sldId id="2147472730" r:id="rId40"/>
    <p:sldId id="2147472743" r:id="rId41"/>
    <p:sldId id="2147472737" r:id="rId42"/>
    <p:sldId id="2147472729" r:id="rId43"/>
    <p:sldId id="2147472742" r:id="rId44"/>
    <p:sldId id="2147472728" r:id="rId45"/>
    <p:sldId id="2147472734" r:id="rId46"/>
    <p:sldId id="2147472740" r:id="rId47"/>
    <p:sldId id="2147472721" r:id="rId48"/>
    <p:sldId id="2147472739" r:id="rId49"/>
    <p:sldId id="2147472738" r:id="rId50"/>
    <p:sldId id="2147472746" r:id="rId51"/>
    <p:sldId id="2147472741" r:id="rId52"/>
    <p:sldId id="2147472747" r:id="rId53"/>
    <p:sldId id="2147472744" r:id="rId54"/>
    <p:sldId id="2147472745" r:id="rId55"/>
    <p:sldId id="2147472698" r:id="rId56"/>
    <p:sldId id="2147472697" r:id="rId57"/>
  </p:sldIdLst>
  <p:sldSz cx="12192000" cy="6858000"/>
  <p:notesSz cx="6886575" cy="10017125"/>
  <p:embeddedFontLst>
    <p:embeddedFont>
      <p:font typeface="Arial Narrow"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Equinor" panose="020B0503050302040203" pitchFamily="34" charset="0"/>
      <p:regular r:id="rId68"/>
      <p:bold r:id="rId69"/>
      <p:italic r:id="rId70"/>
      <p:boldItalic r:id="rId71"/>
    </p:embeddedFont>
    <p:embeddedFont>
      <p:font typeface="Equinor Medium" panose="020B0503050302040203" pitchFamily="34" charset="0"/>
      <p:regular r:id="rId72"/>
      <p:bold r:id="rId73"/>
      <p:italic r:id="rId74"/>
      <p:boldItalic r:id="rId75"/>
    </p:embeddedFont>
    <p:embeddedFont>
      <p:font typeface="Stencil" pitchFamily="82" charset="77"/>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4" autoAdjust="0"/>
    <p:restoredTop sz="94731"/>
  </p:normalViewPr>
  <p:slideViewPr>
    <p:cSldViewPr snapToGrid="0">
      <p:cViewPr varScale="1">
        <p:scale>
          <a:sx n="155" d="100"/>
          <a:sy n="155" d="100"/>
        </p:scale>
        <p:origin x="408"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2.fntdata"/><Relationship Id="rId82"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7.fntdata"/><Relationship Id="rId7" Type="http://schemas.openxmlformats.org/officeDocument/2006/relationships/slideMaster" Target="slideMasters/slideMaster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02/06/2023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02/06/2023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1.png"/><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5">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21" r:id="rId12"/>
    <p:sldLayoutId id="214748392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7"/>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hyperlink" Target="samples/smda-field-schema.json" TargetMode="Externa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opengroup.org/osdu" TargetMode="External"/><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hyperlink" Target="https://community.opengroup.org/osdu" TargetMode="Externa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OSDU Concepts</a:t>
            </a:r>
            <a:br>
              <a:rPr lang="en-GB" dirty="0"/>
            </a:br>
            <a:r>
              <a:rPr lang="en-GB" sz="2200" dirty="0"/>
              <a:t>Demystifying OSDU</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09DC9-125E-39EF-2468-F756DD6E3A89}"/>
              </a:ext>
            </a:extLst>
          </p:cNvPr>
          <p:cNvSpPr>
            <a:spLocks noGrp="1"/>
          </p:cNvSpPr>
          <p:nvPr>
            <p:ph type="sldNum" sz="quarter" idx="12"/>
          </p:nvPr>
        </p:nvSpPr>
        <p:spPr/>
        <p:txBody>
          <a:bodyPr/>
          <a:lstStyle/>
          <a:p>
            <a:fld id="{2FEB81B2-2AA1-4AF4-A66A-0751F51A3799}" type="slidenum">
              <a:rPr lang="en-US" smtClean="0"/>
              <a:t>10</a:t>
            </a:fld>
            <a:endParaRPr lang="en-US"/>
          </a:p>
        </p:txBody>
      </p:sp>
      <p:pic>
        <p:nvPicPr>
          <p:cNvPr id="5" name="Picture 4">
            <a:extLst>
              <a:ext uri="{FF2B5EF4-FFF2-40B4-BE49-F238E27FC236}">
                <a16:creationId xmlns:a16="http://schemas.microsoft.com/office/drawing/2014/main" id="{FD4A1221-9AFB-36E2-8C63-B4413DC65AB2}"/>
              </a:ext>
            </a:extLst>
          </p:cNvPr>
          <p:cNvPicPr>
            <a:picLocks noChangeAspect="1"/>
          </p:cNvPicPr>
          <p:nvPr/>
        </p:nvPicPr>
        <p:blipFill>
          <a:blip r:embed="rId2"/>
          <a:stretch>
            <a:fillRect/>
          </a:stretch>
        </p:blipFill>
        <p:spPr>
          <a:xfrm>
            <a:off x="1643743" y="1148510"/>
            <a:ext cx="8501743" cy="5333768"/>
          </a:xfrm>
          <a:prstGeom prst="rect">
            <a:avLst/>
          </a:prstGeom>
        </p:spPr>
      </p:pic>
      <p:sp>
        <p:nvSpPr>
          <p:cNvPr id="6" name="Title 1">
            <a:extLst>
              <a:ext uri="{FF2B5EF4-FFF2-40B4-BE49-F238E27FC236}">
                <a16:creationId xmlns:a16="http://schemas.microsoft.com/office/drawing/2014/main" id="{D7D86F8E-19EC-4EDB-7ED9-0CDBA6D2B256}"/>
              </a:ext>
            </a:extLst>
          </p:cNvPr>
          <p:cNvSpPr>
            <a:spLocks noGrp="1"/>
          </p:cNvSpPr>
          <p:nvPr>
            <p:ph type="title"/>
          </p:nvPr>
        </p:nvSpPr>
        <p:spPr>
          <a:xfrm>
            <a:off x="609600" y="274639"/>
            <a:ext cx="10972800" cy="1143000"/>
          </a:xfrm>
        </p:spPr>
        <p:txBody>
          <a:bodyPr/>
          <a:lstStyle/>
          <a:p>
            <a:r>
              <a:rPr lang="en-NO" dirty="0"/>
              <a:t>ADME</a:t>
            </a:r>
          </a:p>
        </p:txBody>
      </p:sp>
    </p:spTree>
    <p:extLst>
      <p:ext uri="{BB962C8B-B14F-4D97-AF65-F5344CB8AC3E}">
        <p14:creationId xmlns:p14="http://schemas.microsoft.com/office/powerpoint/2010/main" val="411091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communicate with my OSDU?</a:t>
            </a:r>
            <a:endParaRPr lang="en-GB" b="0" dirty="0"/>
          </a:p>
        </p:txBody>
      </p:sp>
    </p:spTree>
    <p:extLst>
      <p:ext uri="{BB962C8B-B14F-4D97-AF65-F5344CB8AC3E}">
        <p14:creationId xmlns:p14="http://schemas.microsoft.com/office/powerpoint/2010/main" val="126530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383078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dirty="0"/>
              <a:t>APIs only! (for now…?)</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
        <p:nvSpPr>
          <p:cNvPr id="2" name="Frame 1">
            <a:extLst>
              <a:ext uri="{FF2B5EF4-FFF2-40B4-BE49-F238E27FC236}">
                <a16:creationId xmlns:a16="http://schemas.microsoft.com/office/drawing/2014/main" id="{FC400405-98B5-E7AF-0FDD-1A3D3E0C634A}"/>
              </a:ext>
            </a:extLst>
          </p:cNvPr>
          <p:cNvSpPr/>
          <p:nvPr/>
        </p:nvSpPr>
        <p:spPr>
          <a:xfrm>
            <a:off x="3959441" y="2876365"/>
            <a:ext cx="2521258"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4" name="Frame 3">
            <a:extLst>
              <a:ext uri="{FF2B5EF4-FFF2-40B4-BE49-F238E27FC236}">
                <a16:creationId xmlns:a16="http://schemas.microsoft.com/office/drawing/2014/main" id="{A49534A1-1D0D-D899-89B4-04DE0F284748}"/>
              </a:ext>
            </a:extLst>
          </p:cNvPr>
          <p:cNvSpPr/>
          <p:nvPr/>
        </p:nvSpPr>
        <p:spPr>
          <a:xfrm>
            <a:off x="6349013" y="3747856"/>
            <a:ext cx="2155795"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6" name="Down Arrow 5">
            <a:extLst>
              <a:ext uri="{FF2B5EF4-FFF2-40B4-BE49-F238E27FC236}">
                <a16:creationId xmlns:a16="http://schemas.microsoft.com/office/drawing/2014/main" id="{3FEDE141-DECB-A893-ECC4-093EF2268620}"/>
              </a:ext>
            </a:extLst>
          </p:cNvPr>
          <p:cNvSpPr/>
          <p:nvPr/>
        </p:nvSpPr>
        <p:spPr>
          <a:xfrm rot="18232624">
            <a:off x="2823101" y="1565429"/>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7B4B9778-D108-43DA-BECE-74CF8C0DBD02}"/>
              </a:ext>
            </a:extLst>
          </p:cNvPr>
          <p:cNvSpPr/>
          <p:nvPr/>
        </p:nvSpPr>
        <p:spPr>
          <a:xfrm rot="2748961">
            <a:off x="8813482" y="2226816"/>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33179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Where and how is my data stored?</a:t>
            </a:r>
            <a:endParaRPr lang="en-GB" b="0" dirty="0"/>
          </a:p>
        </p:txBody>
      </p:sp>
    </p:spTree>
    <p:extLst>
      <p:ext uri="{BB962C8B-B14F-4D97-AF65-F5344CB8AC3E}">
        <p14:creationId xmlns:p14="http://schemas.microsoft.com/office/powerpoint/2010/main" val="219302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15</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50231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16</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Tree>
    <p:extLst>
      <p:ext uri="{BB962C8B-B14F-4D97-AF65-F5344CB8AC3E}">
        <p14:creationId xmlns:p14="http://schemas.microsoft.com/office/powerpoint/2010/main" val="56857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17</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12" name="Folded Corner 11">
            <a:extLst>
              <a:ext uri="{FF2B5EF4-FFF2-40B4-BE49-F238E27FC236}">
                <a16:creationId xmlns:a16="http://schemas.microsoft.com/office/drawing/2014/main" id="{00FCE2EC-4659-E9A5-89C8-0DAB85D35081}"/>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C49B66D0-6C8B-CFE0-D405-9885AE00B80E}"/>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9380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18</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212344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“…main storages…”?</a:t>
            </a:r>
            <a:endParaRPr lang="en-GB" b="0" dirty="0"/>
          </a:p>
        </p:txBody>
      </p:sp>
    </p:spTree>
    <p:extLst>
      <p:ext uri="{BB962C8B-B14F-4D97-AF65-F5344CB8AC3E}">
        <p14:creationId xmlns:p14="http://schemas.microsoft.com/office/powerpoint/2010/main" val="99999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Concepts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a:bodyPr>
          <a:lstStyle/>
          <a:p>
            <a:pPr marL="342900" indent="-342900"/>
            <a:r>
              <a:rPr lang="en-US" sz="2400" dirty="0">
                <a:solidFill>
                  <a:srgbClr val="00667F"/>
                </a:solidFill>
                <a:latin typeface="Arial Narrow" panose="020B0606020202030204" pitchFamily="34" charset="0"/>
              </a:rPr>
              <a:t>What is an OSDU instance?</a:t>
            </a:r>
          </a:p>
          <a:p>
            <a:pPr marL="342900" indent="-342900"/>
            <a:endParaRPr lang="en-US" sz="2000" dirty="0">
              <a:solidFill>
                <a:schemeClr val="tx1"/>
              </a:solidFill>
            </a:endParaRPr>
          </a:p>
        </p:txBody>
      </p:sp>
    </p:spTree>
    <p:extLst>
      <p:ext uri="{BB962C8B-B14F-4D97-AF65-F5344CB8AC3E}">
        <p14:creationId xmlns:p14="http://schemas.microsoft.com/office/powerpoint/2010/main" val="28736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20</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64912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DDMS optimized storage</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21</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8" name="Can 7">
            <a:extLst>
              <a:ext uri="{FF2B5EF4-FFF2-40B4-BE49-F238E27FC236}">
                <a16:creationId xmlns:a16="http://schemas.microsoft.com/office/drawing/2014/main" id="{0463962F-D590-42A5-40F3-D52FCC6058F8}"/>
              </a:ext>
            </a:extLst>
          </p:cNvPr>
          <p:cNvSpPr/>
          <p:nvPr/>
        </p:nvSpPr>
        <p:spPr>
          <a:xfrm>
            <a:off x="9555332" y="2749106"/>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Wellbore</a:t>
            </a:r>
          </a:p>
          <a:p>
            <a:pPr algn="ctr"/>
            <a:r>
              <a:rPr lang="en-NO" dirty="0"/>
              <a:t>DDMS</a:t>
            </a:r>
          </a:p>
        </p:txBody>
      </p:sp>
      <p:sp>
        <p:nvSpPr>
          <p:cNvPr id="9" name="Can 8">
            <a:extLst>
              <a:ext uri="{FF2B5EF4-FFF2-40B4-BE49-F238E27FC236}">
                <a16:creationId xmlns:a16="http://schemas.microsoft.com/office/drawing/2014/main" id="{F5B5F51A-AAAF-BB93-CD4F-9BF2CC6F67FB}"/>
              </a:ext>
            </a:extLst>
          </p:cNvPr>
          <p:cNvSpPr/>
          <p:nvPr/>
        </p:nvSpPr>
        <p:spPr>
          <a:xfrm>
            <a:off x="9555332" y="4437635"/>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Seismic</a:t>
            </a:r>
          </a:p>
          <a:p>
            <a:pPr algn="ctr"/>
            <a:r>
              <a:rPr lang="en-NO" dirty="0"/>
              <a:t>DDMS</a:t>
            </a:r>
          </a:p>
        </p:txBody>
      </p:sp>
      <p:sp>
        <p:nvSpPr>
          <p:cNvPr id="7" name="Can 6">
            <a:extLst>
              <a:ext uri="{FF2B5EF4-FFF2-40B4-BE49-F238E27FC236}">
                <a16:creationId xmlns:a16="http://schemas.microsoft.com/office/drawing/2014/main" id="{55C879D3-EE83-9D2E-6790-4BE5C425C81F}"/>
              </a:ext>
            </a:extLst>
          </p:cNvPr>
          <p:cNvSpPr/>
          <p:nvPr/>
        </p:nvSpPr>
        <p:spPr>
          <a:xfrm>
            <a:off x="5168683" y="1748209"/>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Reservoir</a:t>
            </a:r>
          </a:p>
          <a:p>
            <a:pPr algn="ctr"/>
            <a:r>
              <a:rPr lang="en-NO" dirty="0"/>
              <a:t>DDMS</a:t>
            </a:r>
          </a:p>
        </p:txBody>
      </p:sp>
    </p:spTree>
    <p:extLst>
      <p:ext uri="{BB962C8B-B14F-4D97-AF65-F5344CB8AC3E}">
        <p14:creationId xmlns:p14="http://schemas.microsoft.com/office/powerpoint/2010/main" val="47852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form records</a:t>
            </a:r>
            <a:br>
              <a:rPr lang="en-GB" dirty="0"/>
            </a:br>
            <a:r>
              <a:rPr lang="en-GB" sz="2700" dirty="0"/>
              <a:t>Well Known Schemas</a:t>
            </a:r>
            <a:endParaRPr lang="en-GB" b="0" dirty="0"/>
          </a:p>
        </p:txBody>
      </p:sp>
    </p:spTree>
    <p:extLst>
      <p:ext uri="{BB962C8B-B14F-4D97-AF65-F5344CB8AC3E}">
        <p14:creationId xmlns:p14="http://schemas.microsoft.com/office/powerpoint/2010/main" val="294741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23</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188245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a:xfrm>
            <a:off x="5442752" y="2095130"/>
            <a:ext cx="6139648" cy="4031034"/>
          </a:xfrm>
        </p:spPr>
        <p:txBody>
          <a:bodyPr/>
          <a:lstStyle/>
          <a:p>
            <a:r>
              <a:rPr lang="en-NO" dirty="0">
                <a:solidFill>
                  <a:schemeClr val="tx1"/>
                </a:solidFill>
              </a:rPr>
              <a:t>Main data types</a:t>
            </a:r>
          </a:p>
          <a:p>
            <a:pPr lvl="1"/>
            <a:r>
              <a:rPr lang="en-NO" dirty="0">
                <a:solidFill>
                  <a:schemeClr val="tx1"/>
                </a:solidFill>
              </a:rPr>
              <a:t>Master Data</a:t>
            </a:r>
          </a:p>
          <a:p>
            <a:pPr lvl="1"/>
            <a:r>
              <a:rPr lang="en-NO" dirty="0">
                <a:solidFill>
                  <a:schemeClr val="tx1"/>
                </a:solidFill>
              </a:rPr>
              <a:t>Work Product Components</a:t>
            </a:r>
          </a:p>
          <a:p>
            <a:pPr lvl="1"/>
            <a:r>
              <a:rPr lang="en-NO" dirty="0">
                <a:solidFill>
                  <a:schemeClr val="tx1"/>
                </a:solidFill>
              </a:rPr>
              <a:t>Reference Data</a:t>
            </a:r>
          </a:p>
          <a:p>
            <a:pPr lvl="1"/>
            <a:r>
              <a:rPr lang="en-NO" dirty="0">
                <a:solidFill>
                  <a:schemeClr val="tx1"/>
                </a:solidFill>
              </a:rPr>
              <a:t>Work Product</a:t>
            </a:r>
          </a:p>
          <a:p>
            <a:pPr lvl="1"/>
            <a:r>
              <a:rPr lang="en-NO" dirty="0">
                <a:solidFill>
                  <a:schemeClr val="tx1"/>
                </a:solidFill>
              </a:rPr>
              <a:t>Dataset</a:t>
            </a:r>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24</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Tree>
    <p:extLst>
      <p:ext uri="{BB962C8B-B14F-4D97-AF65-F5344CB8AC3E}">
        <p14:creationId xmlns:p14="http://schemas.microsoft.com/office/powerpoint/2010/main" val="28245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25</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29743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a:t>
            </a:r>
          </a:p>
          <a:p>
            <a:r>
              <a:rPr lang="en-NO" dirty="0">
                <a:solidFill>
                  <a:schemeClr val="tx1"/>
                </a:solidFill>
              </a:rPr>
              <a:t>Schema version</a:t>
            </a:r>
          </a:p>
          <a:p>
            <a:r>
              <a:rPr lang="en-NO" dirty="0">
                <a:solidFill>
                  <a:schemeClr val="tx1"/>
                </a:solidFill>
              </a:rPr>
              <a:t>Find schema definition</a:t>
            </a:r>
          </a:p>
          <a:p>
            <a:r>
              <a:rPr lang="en-NO" dirty="0">
                <a:solidFill>
                  <a:schemeClr val="tx1"/>
                </a:solidFill>
              </a:rPr>
              <a:t>Schema Guideline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26</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355924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Reference data is a bit special…</a:t>
            </a:r>
            <a:endParaRPr lang="en-GB" b="0" dirty="0"/>
          </a:p>
        </p:txBody>
      </p:sp>
    </p:spTree>
    <p:extLst>
      <p:ext uri="{BB962C8B-B14F-4D97-AF65-F5344CB8AC3E}">
        <p14:creationId xmlns:p14="http://schemas.microsoft.com/office/powerpoint/2010/main" val="905733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define own data structures</a:t>
            </a:r>
            <a:br>
              <a:rPr lang="en-GB" dirty="0"/>
            </a:br>
            <a:r>
              <a:rPr lang="en-GB" sz="2700" dirty="0"/>
              <a:t>Custom schemas</a:t>
            </a:r>
            <a:endParaRPr lang="en-GB" b="0" dirty="0"/>
          </a:p>
        </p:txBody>
      </p:sp>
    </p:spTree>
    <p:extLst>
      <p:ext uri="{BB962C8B-B14F-4D97-AF65-F5344CB8AC3E}">
        <p14:creationId xmlns:p14="http://schemas.microsoft.com/office/powerpoint/2010/main" val="1003985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p:txBody>
          <a:bodyPr/>
          <a:lstStyle/>
          <a:p>
            <a:r>
              <a:rPr lang="en-GB" sz="1600" dirty="0">
                <a:solidFill>
                  <a:schemeClr val="tx1"/>
                </a:solidFill>
              </a:rPr>
              <a:t>id</a:t>
            </a:r>
          </a:p>
          <a:p>
            <a:r>
              <a:rPr lang="en-GB" sz="1600" dirty="0">
                <a:solidFill>
                  <a:schemeClr val="tx1"/>
                </a:solidFill>
              </a:rPr>
              <a:t>kind</a:t>
            </a:r>
          </a:p>
          <a:p>
            <a:r>
              <a:rPr lang="en-GB" sz="1600" dirty="0">
                <a:solidFill>
                  <a:schemeClr val="tx1"/>
                </a:solidFill>
              </a:rPr>
              <a:t>version</a:t>
            </a:r>
          </a:p>
          <a:p>
            <a:r>
              <a:rPr lang="en-GB" sz="1600" dirty="0" err="1">
                <a:solidFill>
                  <a:schemeClr val="tx1"/>
                </a:solidFill>
              </a:rPr>
              <a:t>acl</a:t>
            </a:r>
            <a:endParaRPr lang="en-GB" sz="1600" dirty="0">
              <a:solidFill>
                <a:schemeClr val="tx1"/>
              </a:solidFill>
            </a:endParaRPr>
          </a:p>
          <a:p>
            <a:r>
              <a:rPr lang="en-GB" sz="1600" dirty="0" err="1">
                <a:solidFill>
                  <a:schemeClr val="tx1"/>
                </a:solidFill>
              </a:rPr>
              <a:t>acl.owners</a:t>
            </a:r>
            <a:r>
              <a:rPr lang="en-GB" sz="1600" dirty="0">
                <a:solidFill>
                  <a:schemeClr val="tx1"/>
                </a:solidFill>
              </a:rPr>
              <a:t>[]</a:t>
            </a:r>
          </a:p>
          <a:p>
            <a:r>
              <a:rPr lang="en-GB" sz="1600" dirty="0" err="1">
                <a:solidFill>
                  <a:schemeClr val="tx1"/>
                </a:solidFill>
              </a:rPr>
              <a:t>acl.viewers</a:t>
            </a:r>
            <a:r>
              <a:rPr lang="en-GB" sz="1600" dirty="0">
                <a:solidFill>
                  <a:schemeClr val="tx1"/>
                </a:solidFill>
              </a:rPr>
              <a:t>[]</a:t>
            </a:r>
          </a:p>
          <a:p>
            <a:r>
              <a:rPr lang="en-GB" sz="1600" dirty="0">
                <a:solidFill>
                  <a:schemeClr val="tx1"/>
                </a:solidFill>
              </a:rPr>
              <a:t>legal</a:t>
            </a:r>
          </a:p>
          <a:p>
            <a:r>
              <a:rPr lang="en-GB" sz="1600" dirty="0" err="1">
                <a:solidFill>
                  <a:schemeClr val="tx1"/>
                </a:solidFill>
              </a:rPr>
              <a:t>legal.legaltags</a:t>
            </a:r>
            <a:r>
              <a:rPr lang="en-GB" sz="1600" dirty="0">
                <a:solidFill>
                  <a:schemeClr val="tx1"/>
                </a:solidFill>
              </a:rPr>
              <a:t>[]</a:t>
            </a:r>
          </a:p>
          <a:p>
            <a:r>
              <a:rPr lang="en-GB" sz="1600" dirty="0" err="1">
                <a:solidFill>
                  <a:schemeClr val="tx1"/>
                </a:solidFill>
              </a:rPr>
              <a:t>legal.otherRelevantDataCountries</a:t>
            </a:r>
            <a:r>
              <a:rPr lang="en-GB" sz="1600" dirty="0">
                <a:solidFill>
                  <a:schemeClr val="tx1"/>
                </a:solidFill>
              </a:rPr>
              <a:t>[]</a:t>
            </a:r>
          </a:p>
          <a:p>
            <a:r>
              <a:rPr lang="en-GB" sz="1600" dirty="0" err="1">
                <a:solidFill>
                  <a:schemeClr val="tx1"/>
                </a:solidFill>
              </a:rPr>
              <a:t>legal.status</a:t>
            </a:r>
            <a:endParaRPr lang="en-GB" sz="1600" dirty="0">
              <a:solidFill>
                <a:schemeClr val="tx1"/>
              </a:solidFill>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p:txBody>
          <a:bodyPr/>
          <a:lstStyle/>
          <a:p>
            <a:r>
              <a:rPr lang="en-GB" sz="1600" dirty="0">
                <a:solidFill>
                  <a:schemeClr val="tx1"/>
                </a:solidFill>
              </a:rPr>
              <a:t>tags</a:t>
            </a:r>
          </a:p>
          <a:p>
            <a:r>
              <a:rPr lang="en-GB" sz="1600" dirty="0" err="1">
                <a:solidFill>
                  <a:schemeClr val="tx1"/>
                </a:solidFill>
              </a:rPr>
              <a:t>createTime</a:t>
            </a:r>
            <a:endParaRPr lang="en-GB" sz="1600" dirty="0">
              <a:solidFill>
                <a:schemeClr val="tx1"/>
              </a:solidFill>
            </a:endParaRPr>
          </a:p>
          <a:p>
            <a:r>
              <a:rPr lang="en-GB" sz="1600" dirty="0" err="1">
                <a:solidFill>
                  <a:schemeClr val="tx1"/>
                </a:solidFill>
              </a:rPr>
              <a:t>createUser</a:t>
            </a:r>
            <a:endParaRPr lang="en-GB" sz="1600" dirty="0">
              <a:solidFill>
                <a:schemeClr val="tx1"/>
              </a:solidFill>
            </a:endParaRPr>
          </a:p>
          <a:p>
            <a:r>
              <a:rPr lang="en-GB" sz="1600" dirty="0" err="1">
                <a:solidFill>
                  <a:schemeClr val="tx1"/>
                </a:solidFill>
              </a:rPr>
              <a:t>modifyTime</a:t>
            </a:r>
            <a:endParaRPr lang="en-GB" sz="1600" dirty="0">
              <a:solidFill>
                <a:schemeClr val="tx1"/>
              </a:solidFill>
            </a:endParaRPr>
          </a:p>
          <a:p>
            <a:r>
              <a:rPr lang="en-GB" sz="1600" dirty="0" err="1">
                <a:solidFill>
                  <a:schemeClr val="tx1"/>
                </a:solidFill>
              </a:rPr>
              <a:t>modifyUser</a:t>
            </a:r>
            <a:endParaRPr lang="en-GB" sz="1600" dirty="0">
              <a:solidFill>
                <a:schemeClr val="tx1"/>
              </a:solidFill>
            </a:endParaRPr>
          </a:p>
          <a:p>
            <a:r>
              <a:rPr lang="en-GB" sz="1600" dirty="0">
                <a:solidFill>
                  <a:schemeClr val="tx1"/>
                </a:solidFill>
              </a:rPr>
              <a:t>ancestry</a:t>
            </a:r>
          </a:p>
          <a:p>
            <a:r>
              <a:rPr lang="en-GB" sz="1600" dirty="0" err="1">
                <a:solidFill>
                  <a:schemeClr val="tx1"/>
                </a:solidFill>
              </a:rPr>
              <a:t>ancestry.parents</a:t>
            </a:r>
            <a:r>
              <a:rPr lang="en-GB" sz="1600" dirty="0">
                <a:solidFill>
                  <a:schemeClr val="tx1"/>
                </a:solidFill>
              </a:rPr>
              <a:t>[]</a:t>
            </a:r>
          </a:p>
          <a:p>
            <a:r>
              <a:rPr lang="en-GB" sz="1600" dirty="0">
                <a:solidFill>
                  <a:schemeClr val="tx1"/>
                </a:solidFill>
              </a:rPr>
              <a:t>meta[]</a:t>
            </a:r>
          </a:p>
          <a:p>
            <a:r>
              <a:rPr lang="en-GB" sz="1600" dirty="0">
                <a:solidFill>
                  <a:schemeClr val="tx1"/>
                </a:solidFill>
              </a:rPr>
              <a:t>data</a:t>
            </a:r>
          </a:p>
          <a:p>
            <a:endParaRPr lang="en-NO" dirty="0"/>
          </a:p>
        </p:txBody>
      </p:sp>
    </p:spTree>
    <p:extLst>
      <p:ext uri="{BB962C8B-B14F-4D97-AF65-F5344CB8AC3E}">
        <p14:creationId xmlns:p14="http://schemas.microsoft.com/office/powerpoint/2010/main" val="143038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Concepts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fontScale="55000" lnSpcReduction="20000"/>
          </a:bodyPr>
          <a:lstStyle/>
          <a:p>
            <a:pPr marL="0" indent="0">
              <a:buNone/>
            </a:pPr>
            <a:r>
              <a:rPr lang="en-US" sz="2400" dirty="0">
                <a:solidFill>
                  <a:srgbClr val="00667F"/>
                </a:solidFill>
                <a:latin typeface="Arial Narrow" panose="020B0606020202030204" pitchFamily="34" charset="0"/>
              </a:rPr>
              <a:t>APIS - core services, DDMS, ref +++, husk at search </a:t>
            </a:r>
            <a:r>
              <a:rPr lang="en-US" sz="2400" dirty="0" err="1">
                <a:solidFill>
                  <a:srgbClr val="00667F"/>
                </a:solidFill>
                <a:latin typeface="Arial Narrow" panose="020B0606020202030204" pitchFamily="34" charset="0"/>
              </a:rPr>
              <a:t>gir</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annet</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resultat</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enn</a:t>
            </a:r>
            <a:r>
              <a:rPr lang="en-US" sz="2400" dirty="0">
                <a:solidFill>
                  <a:srgbClr val="00667F"/>
                </a:solidFill>
                <a:latin typeface="Arial Narrow" panose="020B0606020202030204" pitchFamily="34" charset="0"/>
              </a:rPr>
              <a:t> storage</a:t>
            </a:r>
          </a:p>
          <a:p>
            <a:pPr marL="0" indent="0">
              <a:buNone/>
            </a:pPr>
            <a:r>
              <a:rPr lang="en-US" sz="2400" dirty="0">
                <a:solidFill>
                  <a:srgbClr val="00667F"/>
                </a:solidFill>
                <a:latin typeface="Arial Narrow" panose="020B0606020202030204" pitchFamily="34" charset="0"/>
              </a:rPr>
              <a:t>Concept of schema and WKS and Kind </a:t>
            </a:r>
            <a:r>
              <a:rPr lang="en-US" sz="2400" dirty="0">
                <a:solidFill>
                  <a:srgbClr val="00667F"/>
                </a:solidFill>
                <a:latin typeface="Arial Narrow" panose="020B0606020202030204" pitchFamily="34" charset="0"/>
                <a:sym typeface="Wingdings" pitchFamily="2" charset="2"/>
              </a:rPr>
              <a:t> data concept</a:t>
            </a:r>
          </a:p>
          <a:p>
            <a:pPr marL="0" indent="0">
              <a:buNone/>
            </a:pPr>
            <a:r>
              <a:rPr lang="en-US" sz="2400" dirty="0">
                <a:solidFill>
                  <a:srgbClr val="00667F"/>
                </a:solidFill>
                <a:latin typeface="Arial Narrow" panose="020B0606020202030204" pitchFamily="34" charset="0"/>
                <a:sym typeface="Wingdings" pitchFamily="2" charset="2"/>
              </a:rPr>
              <a:t>Master data and ref data</a:t>
            </a:r>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Entitlements -&gt; group-types (user, service, data; </a:t>
            </a:r>
            <a:r>
              <a:rPr lang="en-US" sz="2400" dirty="0" err="1">
                <a:solidFill>
                  <a:srgbClr val="00667F"/>
                </a:solidFill>
                <a:latin typeface="Arial Narrow" panose="020B0606020202030204" pitchFamily="34" charset="0"/>
              </a:rPr>
              <a:t>herunder</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acl</a:t>
            </a:r>
            <a:r>
              <a:rPr lang="en-US" sz="2400" dirty="0">
                <a:solidFill>
                  <a:srgbClr val="00667F"/>
                </a:solidFill>
                <a:latin typeface="Arial Narrow" panose="020B0606020202030204" pitchFamily="34" charset="0"/>
              </a:rPr>
              <a:t>) + governance, e.g. built in groups and custom, connection with IDP</a:t>
            </a:r>
          </a:p>
          <a:p>
            <a:pPr marL="0" indent="0">
              <a:buNone/>
            </a:pPr>
            <a:r>
              <a:rPr lang="en-US" sz="2400" dirty="0">
                <a:solidFill>
                  <a:srgbClr val="00667F"/>
                </a:solidFill>
                <a:latin typeface="Arial Narrow" panose="020B0606020202030204" pitchFamily="34" charset="0"/>
              </a:rPr>
              <a:t>Legal Tag – requirement, explain built in functionality, governance</a:t>
            </a:r>
          </a:p>
          <a:p>
            <a:pPr marL="0" indent="0">
              <a:buNone/>
            </a:pPr>
            <a:r>
              <a:rPr lang="en-US" sz="2400" dirty="0">
                <a:solidFill>
                  <a:srgbClr val="00667F"/>
                </a:solidFill>
                <a:latin typeface="Arial Narrow" panose="020B0606020202030204" pitchFamily="34" charset="0"/>
              </a:rPr>
              <a:t>Ingestion and consumption</a:t>
            </a:r>
          </a:p>
          <a:p>
            <a:pPr marL="0" indent="0">
              <a:buNone/>
            </a:pPr>
            <a:endParaRPr lang="en-US" sz="2000" dirty="0">
              <a:solidFill>
                <a:schemeClr val="tx1"/>
              </a:solidFill>
            </a:endParaRPr>
          </a:p>
          <a:p>
            <a:pPr marL="0" indent="0">
              <a:buNone/>
            </a:pPr>
            <a:r>
              <a:rPr lang="en-US" sz="2000" dirty="0">
                <a:solidFill>
                  <a:schemeClr val="tx1"/>
                </a:solidFill>
              </a:rPr>
              <a:t>Search/index er </a:t>
            </a:r>
            <a:r>
              <a:rPr lang="en-US" sz="2000" dirty="0" err="1">
                <a:solidFill>
                  <a:schemeClr val="tx1"/>
                </a:solidFill>
              </a:rPr>
              <a:t>på</a:t>
            </a:r>
            <a:r>
              <a:rPr lang="en-US" sz="2000" dirty="0">
                <a:solidFill>
                  <a:schemeClr val="tx1"/>
                </a:solidFill>
              </a:rPr>
              <a:t> </a:t>
            </a:r>
            <a:r>
              <a:rPr lang="en-US" sz="2000" dirty="0" err="1">
                <a:solidFill>
                  <a:schemeClr val="tx1"/>
                </a:solidFill>
              </a:rPr>
              <a:t>plass</a:t>
            </a:r>
            <a:endParaRPr lang="en-US" sz="2000" dirty="0">
              <a:solidFill>
                <a:schemeClr val="tx1"/>
              </a:solidFill>
            </a:endParaRPr>
          </a:p>
          <a:p>
            <a:pPr marL="0" indent="0">
              <a:buNone/>
            </a:pPr>
            <a:r>
              <a:rPr lang="en-US" sz="2000" dirty="0" err="1">
                <a:solidFill>
                  <a:schemeClr val="tx1"/>
                </a:solidFill>
              </a:rPr>
              <a:t>Versjonering</a:t>
            </a:r>
            <a:r>
              <a:rPr lang="en-US" sz="2000" dirty="0">
                <a:solidFill>
                  <a:schemeClr val="tx1"/>
                </a:solidFill>
              </a:rPr>
              <a:t> er </a:t>
            </a:r>
            <a:r>
              <a:rPr lang="en-US" sz="2000" dirty="0" err="1">
                <a:solidFill>
                  <a:schemeClr val="tx1"/>
                </a:solidFill>
              </a:rPr>
              <a:t>på</a:t>
            </a:r>
            <a:r>
              <a:rPr lang="en-US" sz="2000" dirty="0">
                <a:solidFill>
                  <a:schemeClr val="tx1"/>
                </a:solidFill>
              </a:rPr>
              <a:t> </a:t>
            </a:r>
            <a:r>
              <a:rPr lang="en-US" sz="2000" dirty="0" err="1">
                <a:solidFill>
                  <a:schemeClr val="tx1"/>
                </a:solidFill>
              </a:rPr>
              <a:t>plass</a:t>
            </a:r>
            <a:endParaRPr lang="en-US" sz="2000" dirty="0">
              <a:solidFill>
                <a:schemeClr val="tx1"/>
              </a:solidFill>
            </a:endParaRPr>
          </a:p>
          <a:p>
            <a:pPr marL="0" indent="0">
              <a:buNone/>
            </a:pPr>
            <a:r>
              <a:rPr lang="en-US" sz="2000" dirty="0">
                <a:solidFill>
                  <a:schemeClr val="tx1"/>
                </a:solidFill>
              </a:rPr>
              <a:t>Namespace </a:t>
            </a:r>
            <a:r>
              <a:rPr lang="en-US" sz="2000" dirty="0">
                <a:solidFill>
                  <a:schemeClr val="tx1"/>
                </a:solidFill>
                <a:sym typeface="Wingdings" pitchFamily="2" charset="2"/>
              </a:rPr>
              <a:t> system of engagement</a:t>
            </a:r>
          </a:p>
          <a:p>
            <a:pPr marL="0" indent="0">
              <a:buNone/>
            </a:pPr>
            <a:r>
              <a:rPr lang="en-US" sz="2000" dirty="0">
                <a:solidFill>
                  <a:schemeClr val="tx1"/>
                </a:solidFill>
                <a:sym typeface="Wingdings" pitchFamily="2" charset="2"/>
              </a:rPr>
              <a:t>Lineage provenance. Se tech assurance… stole </a:t>
            </a:r>
            <a:r>
              <a:rPr lang="en-US" sz="2000" dirty="0" err="1">
                <a:solidFill>
                  <a:schemeClr val="tx1"/>
                </a:solidFill>
                <a:sym typeface="Wingdings" pitchFamily="2" charset="2"/>
              </a:rPr>
              <a:t>på</a:t>
            </a:r>
            <a:r>
              <a:rPr lang="en-US" sz="2000" dirty="0">
                <a:solidFill>
                  <a:schemeClr val="tx1"/>
                </a:solidFill>
                <a:sym typeface="Wingdings" pitchFamily="2" charset="2"/>
              </a:rPr>
              <a:t> data</a:t>
            </a:r>
          </a:p>
          <a:p>
            <a:pPr marL="0" indent="0">
              <a:buNone/>
            </a:pPr>
            <a:r>
              <a:rPr lang="en-US" sz="2000" dirty="0">
                <a:solidFill>
                  <a:schemeClr val="tx1"/>
                </a:solidFill>
                <a:sym typeface="Wingdings" pitchFamily="2" charset="2"/>
              </a:rPr>
              <a:t>Existence kind…</a:t>
            </a:r>
          </a:p>
          <a:p>
            <a:pPr marL="0" indent="0">
              <a:buNone/>
            </a:pPr>
            <a:r>
              <a:rPr lang="en-US" sz="2000" dirty="0">
                <a:solidFill>
                  <a:schemeClr val="tx1"/>
                </a:solidFill>
                <a:sym typeface="Wingdings" pitchFamily="2" charset="2"/>
              </a:rPr>
              <a:t>Technical assurance</a:t>
            </a:r>
            <a:endParaRPr lang="en-US" sz="2000" dirty="0">
              <a:solidFill>
                <a:schemeClr val="tx1"/>
              </a:solidFill>
            </a:endParaRPr>
          </a:p>
        </p:txBody>
      </p:sp>
    </p:spTree>
    <p:extLst>
      <p:ext uri="{BB962C8B-B14F-4D97-AF65-F5344CB8AC3E}">
        <p14:creationId xmlns:p14="http://schemas.microsoft.com/office/powerpoint/2010/main" val="400486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p:txBody>
          <a:bodyPr/>
          <a:lstStyle/>
          <a:p>
            <a:r>
              <a:rPr lang="en-GB" sz="1600" dirty="0">
                <a:solidFill>
                  <a:schemeClr val="tx1"/>
                </a:solidFill>
              </a:rPr>
              <a:t>id</a:t>
            </a:r>
          </a:p>
          <a:p>
            <a:r>
              <a:rPr lang="en-GB" sz="1600" dirty="0">
                <a:solidFill>
                  <a:schemeClr val="tx1"/>
                </a:solidFill>
              </a:rPr>
              <a:t>kind</a:t>
            </a:r>
          </a:p>
          <a:p>
            <a:r>
              <a:rPr lang="en-GB" sz="1600" dirty="0">
                <a:solidFill>
                  <a:schemeClr val="tx1"/>
                </a:solidFill>
              </a:rPr>
              <a:t>version</a:t>
            </a:r>
          </a:p>
          <a:p>
            <a:r>
              <a:rPr lang="en-GB" sz="1600" dirty="0" err="1">
                <a:solidFill>
                  <a:schemeClr val="tx1"/>
                </a:solidFill>
              </a:rPr>
              <a:t>acl</a:t>
            </a:r>
            <a:endParaRPr lang="en-GB" sz="1600" dirty="0">
              <a:solidFill>
                <a:schemeClr val="tx1"/>
              </a:solidFill>
            </a:endParaRPr>
          </a:p>
          <a:p>
            <a:r>
              <a:rPr lang="en-GB" sz="1600" dirty="0" err="1">
                <a:solidFill>
                  <a:schemeClr val="tx1"/>
                </a:solidFill>
              </a:rPr>
              <a:t>acl.owners</a:t>
            </a:r>
            <a:r>
              <a:rPr lang="en-GB" sz="1600" dirty="0">
                <a:solidFill>
                  <a:schemeClr val="tx1"/>
                </a:solidFill>
              </a:rPr>
              <a:t>[]</a:t>
            </a:r>
          </a:p>
          <a:p>
            <a:r>
              <a:rPr lang="en-GB" sz="1600" dirty="0" err="1">
                <a:solidFill>
                  <a:schemeClr val="tx1"/>
                </a:solidFill>
              </a:rPr>
              <a:t>acl.viewers</a:t>
            </a:r>
            <a:r>
              <a:rPr lang="en-GB" sz="1600" dirty="0">
                <a:solidFill>
                  <a:schemeClr val="tx1"/>
                </a:solidFill>
              </a:rPr>
              <a:t>[]</a:t>
            </a:r>
          </a:p>
          <a:p>
            <a:r>
              <a:rPr lang="en-GB" sz="1600" dirty="0">
                <a:solidFill>
                  <a:schemeClr val="tx1"/>
                </a:solidFill>
              </a:rPr>
              <a:t>legal</a:t>
            </a:r>
          </a:p>
          <a:p>
            <a:r>
              <a:rPr lang="en-GB" sz="1600" dirty="0" err="1">
                <a:solidFill>
                  <a:schemeClr val="tx1"/>
                </a:solidFill>
              </a:rPr>
              <a:t>legal.legaltags</a:t>
            </a:r>
            <a:r>
              <a:rPr lang="en-GB" sz="1600" dirty="0">
                <a:solidFill>
                  <a:schemeClr val="tx1"/>
                </a:solidFill>
              </a:rPr>
              <a:t>[]</a:t>
            </a:r>
          </a:p>
          <a:p>
            <a:r>
              <a:rPr lang="en-GB" sz="1600" dirty="0" err="1">
                <a:solidFill>
                  <a:schemeClr val="tx1"/>
                </a:solidFill>
              </a:rPr>
              <a:t>legal.otherRelevantDataCountries</a:t>
            </a:r>
            <a:r>
              <a:rPr lang="en-GB" sz="1600" dirty="0">
                <a:solidFill>
                  <a:schemeClr val="tx1"/>
                </a:solidFill>
              </a:rPr>
              <a:t>[]</a:t>
            </a:r>
          </a:p>
          <a:p>
            <a:r>
              <a:rPr lang="en-GB" sz="1600" dirty="0" err="1">
                <a:solidFill>
                  <a:schemeClr val="tx1"/>
                </a:solidFill>
              </a:rPr>
              <a:t>legal.status</a:t>
            </a:r>
            <a:endParaRPr lang="en-GB" sz="1600" dirty="0">
              <a:solidFill>
                <a:schemeClr val="tx1"/>
              </a:solidFill>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p:txBody>
          <a:bodyPr/>
          <a:lstStyle/>
          <a:p>
            <a:r>
              <a:rPr lang="en-GB" sz="1600" dirty="0">
                <a:solidFill>
                  <a:schemeClr val="tx1"/>
                </a:solidFill>
              </a:rPr>
              <a:t>tags</a:t>
            </a:r>
          </a:p>
          <a:p>
            <a:r>
              <a:rPr lang="en-GB" sz="1600" dirty="0" err="1">
                <a:solidFill>
                  <a:schemeClr val="tx1"/>
                </a:solidFill>
              </a:rPr>
              <a:t>createTime</a:t>
            </a:r>
            <a:endParaRPr lang="en-GB" sz="1600" dirty="0">
              <a:solidFill>
                <a:schemeClr val="tx1"/>
              </a:solidFill>
            </a:endParaRPr>
          </a:p>
          <a:p>
            <a:r>
              <a:rPr lang="en-GB" sz="1600" dirty="0" err="1">
                <a:solidFill>
                  <a:schemeClr val="tx1"/>
                </a:solidFill>
              </a:rPr>
              <a:t>createUser</a:t>
            </a:r>
            <a:endParaRPr lang="en-GB" sz="1600" dirty="0">
              <a:solidFill>
                <a:schemeClr val="tx1"/>
              </a:solidFill>
            </a:endParaRPr>
          </a:p>
          <a:p>
            <a:r>
              <a:rPr lang="en-GB" sz="1600" dirty="0" err="1">
                <a:solidFill>
                  <a:schemeClr val="tx1"/>
                </a:solidFill>
              </a:rPr>
              <a:t>modifyTime</a:t>
            </a:r>
            <a:endParaRPr lang="en-GB" sz="1600" dirty="0">
              <a:solidFill>
                <a:schemeClr val="tx1"/>
              </a:solidFill>
            </a:endParaRPr>
          </a:p>
          <a:p>
            <a:r>
              <a:rPr lang="en-GB" sz="1600" dirty="0" err="1">
                <a:solidFill>
                  <a:schemeClr val="tx1"/>
                </a:solidFill>
              </a:rPr>
              <a:t>modifyUser</a:t>
            </a:r>
            <a:endParaRPr lang="en-GB" sz="1600" dirty="0">
              <a:solidFill>
                <a:schemeClr val="tx1"/>
              </a:solidFill>
            </a:endParaRPr>
          </a:p>
          <a:p>
            <a:r>
              <a:rPr lang="en-GB" sz="1600" dirty="0">
                <a:solidFill>
                  <a:schemeClr val="tx1"/>
                </a:solidFill>
              </a:rPr>
              <a:t>ancestry</a:t>
            </a:r>
          </a:p>
          <a:p>
            <a:r>
              <a:rPr lang="en-GB" sz="1600" dirty="0" err="1">
                <a:solidFill>
                  <a:schemeClr val="tx1"/>
                </a:solidFill>
              </a:rPr>
              <a:t>ancestry.parents</a:t>
            </a:r>
            <a:r>
              <a:rPr lang="en-GB" sz="1600" dirty="0">
                <a:solidFill>
                  <a:schemeClr val="tx1"/>
                </a:solidFill>
              </a:rPr>
              <a:t>[]</a:t>
            </a:r>
          </a:p>
          <a:p>
            <a:r>
              <a:rPr lang="en-GB" sz="1600" dirty="0">
                <a:solidFill>
                  <a:schemeClr val="tx1"/>
                </a:solidFill>
              </a:rPr>
              <a:t>meta[]</a:t>
            </a:r>
          </a:p>
          <a:p>
            <a:r>
              <a:rPr lang="en-GB" sz="1600" dirty="0">
                <a:solidFill>
                  <a:schemeClr val="tx1"/>
                </a:solidFill>
              </a:rPr>
              <a:t>data</a:t>
            </a:r>
          </a:p>
          <a:p>
            <a:endParaRPr lang="en-NO" dirty="0"/>
          </a:p>
        </p:txBody>
      </p:sp>
      <p:sp>
        <p:nvSpPr>
          <p:cNvPr id="5" name="Down Arrow 4">
            <a:extLst>
              <a:ext uri="{FF2B5EF4-FFF2-40B4-BE49-F238E27FC236}">
                <a16:creationId xmlns:a16="http://schemas.microsoft.com/office/drawing/2014/main" id="{5D80BC86-086B-343B-E33F-AF855F62051C}"/>
              </a:ext>
            </a:extLst>
          </p:cNvPr>
          <p:cNvSpPr/>
          <p:nvPr/>
        </p:nvSpPr>
        <p:spPr>
          <a:xfrm rot="2691512">
            <a:off x="7595285" y="3573125"/>
            <a:ext cx="494271" cy="17217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C41D5634-284C-77E1-B553-FDF90745682E}"/>
              </a:ext>
            </a:extLst>
          </p:cNvPr>
          <p:cNvSpPr txBox="1"/>
          <p:nvPr/>
        </p:nvSpPr>
        <p:spPr>
          <a:xfrm>
            <a:off x="7422292" y="5988908"/>
            <a:ext cx="2646878" cy="369332"/>
          </a:xfrm>
          <a:prstGeom prst="rect">
            <a:avLst/>
          </a:prstGeom>
          <a:noFill/>
        </p:spPr>
        <p:txBody>
          <a:bodyPr wrap="none" rtlCol="0">
            <a:spAutoFit/>
          </a:bodyPr>
          <a:lstStyle/>
          <a:p>
            <a:r>
              <a:rPr lang="en-GB" dirty="0">
                <a:hlinkClick r:id="rId2"/>
              </a:rPr>
              <a:t>Sample custom schema</a:t>
            </a:r>
            <a:endParaRPr lang="en-NO" dirty="0"/>
          </a:p>
        </p:txBody>
      </p:sp>
    </p:spTree>
    <p:extLst>
      <p:ext uri="{BB962C8B-B14F-4D97-AF65-F5344CB8AC3E}">
        <p14:creationId xmlns:p14="http://schemas.microsoft.com/office/powerpoint/2010/main" val="404523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Custom or not to custom…</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effectLst/>
                <a:latin typeface="Helvetica Neue" panose="02000503000000020004" pitchFamily="2" charset="0"/>
              </a:rPr>
              <a:t>Data type does not exist in WKS</a:t>
            </a:r>
          </a:p>
          <a:p>
            <a:r>
              <a:rPr lang="en-GB" dirty="0">
                <a:solidFill>
                  <a:schemeClr val="tx1"/>
                </a:solidFill>
                <a:effectLst/>
                <a:latin typeface="Helvetica Neue" panose="02000503000000020004" pitchFamily="2" charset="0"/>
              </a:rPr>
              <a:t>Data type does not have fidelity in WKS</a:t>
            </a:r>
          </a:p>
          <a:p>
            <a:r>
              <a:rPr lang="en-GB" dirty="0">
                <a:solidFill>
                  <a:schemeClr val="tx1"/>
                </a:solidFill>
                <a:effectLst/>
                <a:latin typeface="Helvetica Neue" panose="02000503000000020004" pitchFamily="2" charset="0"/>
              </a:rPr>
              <a:t>Dependency on other access regimes</a:t>
            </a:r>
          </a:p>
          <a:p>
            <a:r>
              <a:rPr lang="en-GB" dirty="0">
                <a:solidFill>
                  <a:schemeClr val="tx1"/>
                </a:solidFill>
                <a:effectLst/>
                <a:latin typeface="Helvetica Neue" panose="02000503000000020004" pitchFamily="2" charset="0"/>
              </a:rPr>
              <a:t>Data is not immutable in source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31</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185248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do we control access?</a:t>
            </a:r>
            <a:endParaRPr lang="en-GB" b="0" dirty="0"/>
          </a:p>
        </p:txBody>
      </p:sp>
    </p:spTree>
    <p:extLst>
      <p:ext uri="{BB962C8B-B14F-4D97-AF65-F5344CB8AC3E}">
        <p14:creationId xmlns:p14="http://schemas.microsoft.com/office/powerpoint/2010/main" val="2722643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Entitlements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33</a:t>
            </a:fld>
            <a:endParaRPr lang="en-US"/>
          </a:p>
        </p:txBody>
      </p:sp>
      <p:sp>
        <p:nvSpPr>
          <p:cNvPr id="6" name="TextBox 5">
            <a:extLst>
              <a:ext uri="{FF2B5EF4-FFF2-40B4-BE49-F238E27FC236}">
                <a16:creationId xmlns:a16="http://schemas.microsoft.com/office/drawing/2014/main" id="{7C748C53-7135-821E-D67B-E0A012B5BAF2}"/>
              </a:ext>
            </a:extLst>
          </p:cNvPr>
          <p:cNvSpPr txBox="1"/>
          <p:nvPr/>
        </p:nvSpPr>
        <p:spPr>
          <a:xfrm>
            <a:off x="3312172" y="1417639"/>
            <a:ext cx="3416320" cy="6186309"/>
          </a:xfrm>
          <a:prstGeom prst="rect">
            <a:avLst/>
          </a:prstGeom>
          <a:noFill/>
        </p:spPr>
        <p:txBody>
          <a:bodyPr wrap="none" rtlCol="0">
            <a:spAutoFit/>
          </a:bodyPr>
          <a:lstStyle/>
          <a:p>
            <a:r>
              <a:rPr lang="en-GB" dirty="0" err="1"/>
              <a:t>service.dataset.editors</a:t>
            </a:r>
            <a:r>
              <a:rPr lang="en-GB" dirty="0"/>
              <a:t>         </a:t>
            </a:r>
          </a:p>
          <a:p>
            <a:r>
              <a:rPr lang="en-GB" dirty="0" err="1"/>
              <a:t>service.workflow.creator</a:t>
            </a:r>
            <a:r>
              <a:rPr lang="en-GB" dirty="0"/>
              <a:t>        </a:t>
            </a:r>
          </a:p>
          <a:p>
            <a:r>
              <a:rPr lang="en-GB" dirty="0" err="1"/>
              <a:t>service.search.admin</a:t>
            </a:r>
            <a:r>
              <a:rPr lang="en-GB" dirty="0"/>
              <a:t>            </a:t>
            </a:r>
          </a:p>
          <a:p>
            <a:r>
              <a:rPr lang="en-GB" dirty="0" err="1"/>
              <a:t>service.workflow.admin</a:t>
            </a:r>
            <a:r>
              <a:rPr lang="en-GB" dirty="0"/>
              <a:t>          </a:t>
            </a:r>
          </a:p>
          <a:p>
            <a:r>
              <a:rPr lang="en-GB" dirty="0" err="1"/>
              <a:t>service.legal.user</a:t>
            </a:r>
            <a:r>
              <a:rPr lang="en-GB" dirty="0"/>
              <a:t>              </a:t>
            </a:r>
          </a:p>
          <a:p>
            <a:r>
              <a:rPr lang="en-GB" dirty="0" err="1"/>
              <a:t>service.legal.admin</a:t>
            </a:r>
            <a:r>
              <a:rPr lang="en-GB" dirty="0"/>
              <a:t>             </a:t>
            </a:r>
          </a:p>
          <a:p>
            <a:r>
              <a:rPr lang="en-GB" dirty="0" err="1"/>
              <a:t>service.plugin.user</a:t>
            </a:r>
            <a:r>
              <a:rPr lang="en-GB" dirty="0"/>
              <a:t>             </a:t>
            </a:r>
          </a:p>
          <a:p>
            <a:r>
              <a:rPr lang="en-GB" dirty="0" err="1"/>
              <a:t>service.workflow.viewer</a:t>
            </a:r>
            <a:r>
              <a:rPr lang="en-GB" dirty="0"/>
              <a:t>         </a:t>
            </a:r>
          </a:p>
          <a:p>
            <a:r>
              <a:rPr lang="en-GB" dirty="0" err="1"/>
              <a:t>service.storage.admin</a:t>
            </a:r>
            <a:r>
              <a:rPr lang="en-GB" dirty="0"/>
              <a:t>           </a:t>
            </a:r>
          </a:p>
          <a:p>
            <a:r>
              <a:rPr lang="en-GB" dirty="0" err="1"/>
              <a:t>service.storage.viewer</a:t>
            </a:r>
            <a:r>
              <a:rPr lang="en-GB" dirty="0"/>
              <a:t>          </a:t>
            </a:r>
          </a:p>
          <a:p>
            <a:r>
              <a:rPr lang="en-GB" dirty="0" err="1"/>
              <a:t>service.policy.user</a:t>
            </a:r>
            <a:r>
              <a:rPr lang="en-GB" dirty="0"/>
              <a:t>             </a:t>
            </a:r>
          </a:p>
          <a:p>
            <a:r>
              <a:rPr lang="en-GB" dirty="0" err="1"/>
              <a:t>service.secret.viewer</a:t>
            </a:r>
            <a:r>
              <a:rPr lang="en-GB" dirty="0"/>
              <a:t>           </a:t>
            </a:r>
          </a:p>
          <a:p>
            <a:r>
              <a:rPr lang="en-GB" dirty="0" err="1"/>
              <a:t>service.search.user</a:t>
            </a:r>
            <a:r>
              <a:rPr lang="en-GB" dirty="0"/>
              <a:t>             </a:t>
            </a:r>
          </a:p>
          <a:p>
            <a:r>
              <a:rPr lang="en-GB" dirty="0" err="1"/>
              <a:t>service.dataset.viewers</a:t>
            </a:r>
            <a:r>
              <a:rPr lang="en-GB" dirty="0"/>
              <a:t>         </a:t>
            </a:r>
          </a:p>
          <a:p>
            <a:r>
              <a:rPr lang="en-GB" dirty="0" err="1"/>
              <a:t>service.schema-service.editors</a:t>
            </a:r>
            <a:r>
              <a:rPr lang="en-GB" dirty="0"/>
              <a:t> </a:t>
            </a:r>
          </a:p>
          <a:p>
            <a:r>
              <a:rPr lang="en-GB" dirty="0" err="1"/>
              <a:t>service.edsdms.user</a:t>
            </a:r>
            <a:r>
              <a:rPr lang="en-GB" dirty="0"/>
              <a:t>             </a:t>
            </a:r>
          </a:p>
          <a:p>
            <a:r>
              <a:rPr lang="en-GB" dirty="0" err="1"/>
              <a:t>service.legal.editor</a:t>
            </a:r>
            <a:r>
              <a:rPr lang="en-GB" dirty="0"/>
              <a:t>            </a:t>
            </a:r>
          </a:p>
          <a:p>
            <a:r>
              <a:rPr lang="en-GB" dirty="0" err="1"/>
              <a:t>service.status-publisher.editors</a:t>
            </a:r>
            <a:endParaRPr lang="en-GB" dirty="0"/>
          </a:p>
          <a:p>
            <a:r>
              <a:rPr lang="en-GB" dirty="0" err="1"/>
              <a:t>service.policy.admin</a:t>
            </a:r>
            <a:r>
              <a:rPr lang="en-GB" dirty="0"/>
              <a:t>            </a:t>
            </a:r>
          </a:p>
          <a:p>
            <a:r>
              <a:rPr lang="en-GB" dirty="0" err="1"/>
              <a:t>service.entitlements.admin</a:t>
            </a:r>
            <a:r>
              <a:rPr lang="en-GB" dirty="0"/>
              <a:t>      </a:t>
            </a:r>
          </a:p>
          <a:p>
            <a:r>
              <a:rPr lang="en-GB" dirty="0" err="1"/>
              <a:t>service.file.editors</a:t>
            </a:r>
            <a:r>
              <a:rPr lang="en-GB" dirty="0"/>
              <a:t>            </a:t>
            </a:r>
          </a:p>
          <a:p>
            <a:r>
              <a:rPr lang="en-GB" dirty="0"/>
              <a:t> </a:t>
            </a:r>
          </a:p>
        </p:txBody>
      </p:sp>
      <p:sp>
        <p:nvSpPr>
          <p:cNvPr id="8" name="TextBox 7">
            <a:extLst>
              <a:ext uri="{FF2B5EF4-FFF2-40B4-BE49-F238E27FC236}">
                <a16:creationId xmlns:a16="http://schemas.microsoft.com/office/drawing/2014/main" id="{1B2D73CE-A02C-C6F3-F3AF-39F8C894ACA4}"/>
              </a:ext>
            </a:extLst>
          </p:cNvPr>
          <p:cNvSpPr txBox="1"/>
          <p:nvPr/>
        </p:nvSpPr>
        <p:spPr>
          <a:xfrm>
            <a:off x="8514325" y="1740804"/>
            <a:ext cx="3570208" cy="3970318"/>
          </a:xfrm>
          <a:prstGeom prst="rect">
            <a:avLst/>
          </a:prstGeom>
          <a:noFill/>
        </p:spPr>
        <p:txBody>
          <a:bodyPr wrap="none" rtlCol="0">
            <a:spAutoFit/>
          </a:bodyPr>
          <a:lstStyle/>
          <a:p>
            <a:r>
              <a:rPr lang="en-GB" dirty="0"/>
              <a:t>users                           </a:t>
            </a:r>
          </a:p>
          <a:p>
            <a:r>
              <a:rPr lang="en-GB" dirty="0" err="1"/>
              <a:t>users.datalake.ops</a:t>
            </a:r>
            <a:r>
              <a:rPr lang="en-GB" dirty="0"/>
              <a:t>              </a:t>
            </a:r>
          </a:p>
          <a:p>
            <a:r>
              <a:rPr lang="en-GB" dirty="0" err="1"/>
              <a:t>data.default.viewers</a:t>
            </a:r>
            <a:r>
              <a:rPr lang="en-GB" dirty="0"/>
              <a:t>            </a:t>
            </a:r>
          </a:p>
          <a:p>
            <a:r>
              <a:rPr lang="en-GB" dirty="0" err="1"/>
              <a:t>data.default.owners</a:t>
            </a:r>
            <a:r>
              <a:rPr lang="en-GB" dirty="0"/>
              <a:t>             </a:t>
            </a:r>
          </a:p>
          <a:p>
            <a:r>
              <a:rPr lang="en-GB" dirty="0" err="1"/>
              <a:t>service.schema-service.viewers</a:t>
            </a:r>
            <a:r>
              <a:rPr lang="en-GB" dirty="0"/>
              <a:t>  </a:t>
            </a:r>
          </a:p>
          <a:p>
            <a:r>
              <a:rPr lang="en-GB" dirty="0" err="1"/>
              <a:t>service.entitlements.user</a:t>
            </a:r>
            <a:r>
              <a:rPr lang="en-GB" dirty="0"/>
              <a:t>       </a:t>
            </a:r>
          </a:p>
          <a:p>
            <a:r>
              <a:rPr lang="en-GB" dirty="0" err="1"/>
              <a:t>users.datalake.editors</a:t>
            </a:r>
            <a:r>
              <a:rPr lang="en-GB" dirty="0"/>
              <a:t>          </a:t>
            </a:r>
          </a:p>
          <a:p>
            <a:r>
              <a:rPr lang="en-GB" dirty="0" err="1"/>
              <a:t>service.storage.creator</a:t>
            </a:r>
            <a:r>
              <a:rPr lang="en-GB" dirty="0"/>
              <a:t>         </a:t>
            </a:r>
          </a:p>
          <a:p>
            <a:r>
              <a:rPr lang="en-GB" dirty="0" err="1"/>
              <a:t>service.messaging.user</a:t>
            </a:r>
            <a:r>
              <a:rPr lang="en-GB" dirty="0"/>
              <a:t>          </a:t>
            </a:r>
          </a:p>
          <a:p>
            <a:r>
              <a:rPr lang="en-GB" dirty="0" err="1"/>
              <a:t>users.datalake.admins</a:t>
            </a:r>
            <a:r>
              <a:rPr lang="en-GB" dirty="0"/>
              <a:t>           </a:t>
            </a:r>
          </a:p>
          <a:p>
            <a:r>
              <a:rPr lang="en-GB" dirty="0" err="1"/>
              <a:t>service.status-publisher.viewers</a:t>
            </a:r>
            <a:endParaRPr lang="en-GB" dirty="0"/>
          </a:p>
          <a:p>
            <a:r>
              <a:rPr lang="en-GB" dirty="0" err="1"/>
              <a:t>service.schema-service.admin</a:t>
            </a:r>
            <a:r>
              <a:rPr lang="en-GB" dirty="0"/>
              <a:t>    </a:t>
            </a:r>
          </a:p>
          <a:p>
            <a:r>
              <a:rPr lang="en-GB" dirty="0" err="1"/>
              <a:t>service.file.viewers</a:t>
            </a:r>
            <a:r>
              <a:rPr lang="en-GB" dirty="0"/>
              <a:t> </a:t>
            </a:r>
            <a:endParaRPr lang="en-NO" dirty="0"/>
          </a:p>
          <a:p>
            <a:endParaRPr lang="en-NO" dirty="0"/>
          </a:p>
        </p:txBody>
      </p:sp>
      <p:sp>
        <p:nvSpPr>
          <p:cNvPr id="9" name="TextBox 8">
            <a:extLst>
              <a:ext uri="{FF2B5EF4-FFF2-40B4-BE49-F238E27FC236}">
                <a16:creationId xmlns:a16="http://schemas.microsoft.com/office/drawing/2014/main" id="{9275D55A-8FCE-D698-AADF-804EDA25EE91}"/>
              </a:ext>
            </a:extLst>
          </p:cNvPr>
          <p:cNvSpPr txBox="1"/>
          <p:nvPr/>
        </p:nvSpPr>
        <p:spPr>
          <a:xfrm>
            <a:off x="518279" y="1417639"/>
            <a:ext cx="2531165" cy="2308324"/>
          </a:xfrm>
          <a:prstGeom prst="rect">
            <a:avLst/>
          </a:prstGeom>
          <a:noFill/>
        </p:spPr>
        <p:txBody>
          <a:bodyPr wrap="square" rtlCol="0">
            <a:spAutoFit/>
          </a:bodyPr>
          <a:lstStyle/>
          <a:p>
            <a:r>
              <a:rPr lang="en-NO" dirty="0"/>
              <a:t>users</a:t>
            </a:r>
          </a:p>
          <a:p>
            <a:endParaRPr lang="en-NO" dirty="0"/>
          </a:p>
          <a:p>
            <a:r>
              <a:rPr lang="en-NO" dirty="0"/>
              <a:t>users.data.root</a:t>
            </a:r>
          </a:p>
          <a:p>
            <a:endParaRPr lang="en-GB" dirty="0"/>
          </a:p>
          <a:p>
            <a:r>
              <a:rPr lang="en-GB" dirty="0" err="1"/>
              <a:t>users.datalake.viewers</a:t>
            </a:r>
            <a:r>
              <a:rPr lang="en-GB" dirty="0"/>
              <a:t>          </a:t>
            </a:r>
            <a:endParaRPr lang="en-NO" dirty="0"/>
          </a:p>
          <a:p>
            <a:r>
              <a:rPr lang="en-GB" dirty="0" err="1"/>
              <a:t>users.datalake.editors</a:t>
            </a:r>
            <a:r>
              <a:rPr lang="en-GB" dirty="0"/>
              <a:t>          </a:t>
            </a:r>
            <a:endParaRPr lang="en-NO" dirty="0"/>
          </a:p>
          <a:p>
            <a:r>
              <a:rPr lang="en-GB" dirty="0" err="1"/>
              <a:t>users.datalake.ops</a:t>
            </a:r>
            <a:r>
              <a:rPr lang="en-GB" dirty="0"/>
              <a:t> </a:t>
            </a:r>
          </a:p>
          <a:p>
            <a:r>
              <a:rPr lang="en-GB" dirty="0" err="1"/>
              <a:t>users.datalake.admins</a:t>
            </a:r>
            <a:r>
              <a:rPr lang="en-GB" dirty="0"/>
              <a:t>            </a:t>
            </a:r>
          </a:p>
        </p:txBody>
      </p:sp>
    </p:spTree>
    <p:extLst>
      <p:ext uri="{BB962C8B-B14F-4D97-AF65-F5344CB8AC3E}">
        <p14:creationId xmlns:p14="http://schemas.microsoft.com/office/powerpoint/2010/main" val="152689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Entitlements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34</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pic>
        <p:nvPicPr>
          <p:cNvPr id="1026" name="Picture 2">
            <a:extLst>
              <a:ext uri="{FF2B5EF4-FFF2-40B4-BE49-F238E27FC236}">
                <a16:creationId xmlns:a16="http://schemas.microsoft.com/office/drawing/2014/main" id="{1D7D494A-4DD3-3508-3784-49DAE6E5B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01" y="1843088"/>
            <a:ext cx="11216199" cy="358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39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My </a:t>
            </a:r>
            <a:r>
              <a:rPr lang="en-GB" dirty="0" err="1"/>
              <a:t>favorite</a:t>
            </a:r>
            <a:r>
              <a:rPr lang="en-GB" dirty="0"/>
              <a:t>, the Legal Tag… not…</a:t>
            </a:r>
            <a:endParaRPr lang="en-GB" b="0" dirty="0"/>
          </a:p>
        </p:txBody>
      </p:sp>
    </p:spTree>
    <p:extLst>
      <p:ext uri="{BB962C8B-B14F-4D97-AF65-F5344CB8AC3E}">
        <p14:creationId xmlns:p14="http://schemas.microsoft.com/office/powerpoint/2010/main" val="156186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Is it possible to do versioning?</a:t>
            </a:r>
            <a:endParaRPr lang="en-GB" b="0" dirty="0"/>
          </a:p>
        </p:txBody>
      </p:sp>
    </p:spTree>
    <p:extLst>
      <p:ext uri="{BB962C8B-B14F-4D97-AF65-F5344CB8AC3E}">
        <p14:creationId xmlns:p14="http://schemas.microsoft.com/office/powerpoint/2010/main" val="376414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Versioning</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Milestone-version</a:t>
            </a:r>
          </a:p>
          <a:p>
            <a:r>
              <a:rPr lang="en-NO" dirty="0">
                <a:solidFill>
                  <a:schemeClr val="tx1"/>
                </a:solidFill>
              </a:rPr>
              <a:t>Schema-version</a:t>
            </a:r>
          </a:p>
          <a:p>
            <a:r>
              <a:rPr lang="en-NO" dirty="0">
                <a:solidFill>
                  <a:schemeClr val="tx1"/>
                </a:solidFill>
              </a:rPr>
              <a:t>API-version</a:t>
            </a:r>
          </a:p>
          <a:p>
            <a:r>
              <a:rPr lang="en-NO" dirty="0">
                <a:solidFill>
                  <a:schemeClr val="tx1"/>
                </a:solidFill>
              </a:rPr>
              <a:t>Record-version</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37</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2946037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API-versioning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38</a:t>
            </a:fld>
            <a:endParaRPr lang="en-US"/>
          </a:p>
        </p:txBody>
      </p:sp>
      <p:pic>
        <p:nvPicPr>
          <p:cNvPr id="5" name="Picture 4">
            <a:extLst>
              <a:ext uri="{FF2B5EF4-FFF2-40B4-BE49-F238E27FC236}">
                <a16:creationId xmlns:a16="http://schemas.microsoft.com/office/drawing/2014/main" id="{A8172463-22D6-099B-3A39-43E88D56FF52}"/>
              </a:ext>
            </a:extLst>
          </p:cNvPr>
          <p:cNvPicPr>
            <a:picLocks noChangeAspect="1"/>
          </p:cNvPicPr>
          <p:nvPr/>
        </p:nvPicPr>
        <p:blipFill rotWithShape="1">
          <a:blip r:embed="rId2"/>
          <a:srcRect t="15034"/>
          <a:stretch/>
        </p:blipFill>
        <p:spPr>
          <a:xfrm>
            <a:off x="347706" y="2953581"/>
            <a:ext cx="6959256" cy="475419"/>
          </a:xfrm>
          <a:prstGeom prst="rect">
            <a:avLst/>
          </a:prstGeom>
        </p:spPr>
      </p:pic>
    </p:spTree>
    <p:extLst>
      <p:ext uri="{BB962C8B-B14F-4D97-AF65-F5344CB8AC3E}">
        <p14:creationId xmlns:p14="http://schemas.microsoft.com/office/powerpoint/2010/main" val="155005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Record-versioning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39</a:t>
            </a:fld>
            <a:endParaRPr lang="en-US"/>
          </a:p>
        </p:txBody>
      </p:sp>
      <p:pic>
        <p:nvPicPr>
          <p:cNvPr id="3" name="Picture 2">
            <a:extLst>
              <a:ext uri="{FF2B5EF4-FFF2-40B4-BE49-F238E27FC236}">
                <a16:creationId xmlns:a16="http://schemas.microsoft.com/office/drawing/2014/main" id="{D279BB11-06E5-7367-3169-FDC5825D7C73}"/>
              </a:ext>
            </a:extLst>
          </p:cNvPr>
          <p:cNvPicPr>
            <a:picLocks noChangeAspect="1"/>
          </p:cNvPicPr>
          <p:nvPr/>
        </p:nvPicPr>
        <p:blipFill>
          <a:blip r:embed="rId2"/>
          <a:stretch>
            <a:fillRect/>
          </a:stretch>
        </p:blipFill>
        <p:spPr>
          <a:xfrm>
            <a:off x="755992" y="2746117"/>
            <a:ext cx="6182855" cy="1365765"/>
          </a:xfrm>
          <a:prstGeom prst="rect">
            <a:avLst/>
          </a:prstGeom>
        </p:spPr>
      </p:pic>
    </p:spTree>
    <p:extLst>
      <p:ext uri="{BB962C8B-B14F-4D97-AF65-F5344CB8AC3E}">
        <p14:creationId xmlns:p14="http://schemas.microsoft.com/office/powerpoint/2010/main" val="416635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is an OSDU instance?</a:t>
            </a:r>
            <a:endParaRPr lang="en-GB" b="0" dirty="0"/>
          </a:p>
        </p:txBody>
      </p:sp>
    </p:spTree>
    <p:extLst>
      <p:ext uri="{BB962C8B-B14F-4D97-AF65-F5344CB8AC3E}">
        <p14:creationId xmlns:p14="http://schemas.microsoft.com/office/powerpoint/2010/main" val="4256844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When to…</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rPr>
              <a:t>C</a:t>
            </a:r>
            <a:r>
              <a:rPr lang="en-NO" dirty="0">
                <a:solidFill>
                  <a:schemeClr val="tx1"/>
                </a:solidFill>
              </a:rPr>
              <a:t>reate new </a:t>
            </a:r>
            <a:r>
              <a:rPr lang="en-NO" b="1" dirty="0">
                <a:solidFill>
                  <a:schemeClr val="tx1"/>
                </a:solidFill>
              </a:rPr>
              <a:t>version</a:t>
            </a:r>
            <a:r>
              <a:rPr lang="en-NO" dirty="0">
                <a:solidFill>
                  <a:schemeClr val="tx1"/>
                </a:solidFill>
              </a:rPr>
              <a:t> of a record</a:t>
            </a:r>
          </a:p>
          <a:p>
            <a:r>
              <a:rPr lang="en-GB" dirty="0">
                <a:solidFill>
                  <a:schemeClr val="tx1"/>
                </a:solidFill>
              </a:rPr>
              <a:t>v</a:t>
            </a:r>
            <a:r>
              <a:rPr lang="en-NO" dirty="0">
                <a:solidFill>
                  <a:schemeClr val="tx1"/>
                </a:solidFill>
              </a:rPr>
              <a:t>s</a:t>
            </a:r>
          </a:p>
          <a:p>
            <a:r>
              <a:rPr lang="en-NO" dirty="0">
                <a:solidFill>
                  <a:schemeClr val="tx1"/>
                </a:solidFill>
              </a:rPr>
              <a:t>Create new </a:t>
            </a:r>
            <a:r>
              <a:rPr lang="en-NO" b="1" dirty="0">
                <a:solidFill>
                  <a:schemeClr val="tx1"/>
                </a:solidFill>
              </a:rPr>
              <a:t>instance</a:t>
            </a:r>
            <a:r>
              <a:rPr lang="en-NO" dirty="0">
                <a:solidFill>
                  <a:schemeClr val="tx1"/>
                </a:solidFill>
              </a:rPr>
              <a:t> of a record</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40</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1518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about tracing lineage?</a:t>
            </a:r>
            <a:endParaRPr lang="en-GB" b="0" dirty="0"/>
          </a:p>
        </p:txBody>
      </p:sp>
    </p:spTree>
    <p:extLst>
      <p:ext uri="{BB962C8B-B14F-4D97-AF65-F5344CB8AC3E}">
        <p14:creationId xmlns:p14="http://schemas.microsoft.com/office/powerpoint/2010/main" val="1625836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Lineage</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Versioning</a:t>
            </a:r>
          </a:p>
          <a:p>
            <a:r>
              <a:rPr lang="en-NO" dirty="0">
                <a:solidFill>
                  <a:schemeClr val="tx1"/>
                </a:solidFill>
              </a:rPr>
              <a:t>Ancestry</a:t>
            </a:r>
          </a:p>
          <a:p>
            <a:r>
              <a:rPr lang="en-NO" dirty="0">
                <a:solidFill>
                  <a:schemeClr val="tx1"/>
                </a:solidFill>
              </a:rPr>
              <a:t>Lineage assertion</a:t>
            </a:r>
          </a:p>
          <a:p>
            <a:r>
              <a:rPr lang="en-NO" dirty="0">
                <a:solidFill>
                  <a:schemeClr val="tx1"/>
                </a:solidFill>
              </a:rPr>
              <a:t>Source</a:t>
            </a:r>
          </a:p>
          <a:p>
            <a:r>
              <a:rPr lang="en-NO" dirty="0">
                <a:solidFill>
                  <a:schemeClr val="tx1"/>
                </a:solidFill>
              </a:rPr>
              <a:t>Dataset</a:t>
            </a:r>
          </a:p>
          <a:p>
            <a:r>
              <a:rPr lang="en-NO" dirty="0">
                <a:solidFill>
                  <a:schemeClr val="tx1"/>
                </a:solidFill>
              </a:rPr>
              <a:t>Activity-model</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42</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23578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find my data?</a:t>
            </a:r>
            <a:endParaRPr lang="en-GB" b="0" dirty="0"/>
          </a:p>
        </p:txBody>
      </p:sp>
    </p:spTree>
    <p:extLst>
      <p:ext uri="{BB962C8B-B14F-4D97-AF65-F5344CB8AC3E}">
        <p14:creationId xmlns:p14="http://schemas.microsoft.com/office/powerpoint/2010/main" val="207782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Indexer and search</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Elasticsearch</a:t>
            </a:r>
          </a:p>
          <a:p>
            <a:r>
              <a:rPr lang="en-NO" dirty="0">
                <a:solidFill>
                  <a:schemeClr val="tx1"/>
                </a:solidFill>
              </a:rPr>
              <a:t>Indexer-hints</a:t>
            </a:r>
          </a:p>
          <a:p>
            <a:r>
              <a:rPr lang="en-NO" dirty="0">
                <a:solidFill>
                  <a:schemeClr val="tx1"/>
                </a:solidFill>
              </a:rPr>
              <a:t>Extension properties</a:t>
            </a:r>
          </a:p>
          <a:p>
            <a:r>
              <a:rPr lang="en-NO" dirty="0">
                <a:solidFill>
                  <a:schemeClr val="tx1"/>
                </a:solidFill>
              </a:rPr>
              <a:t>(to-be) Custom indexing</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44</a:t>
            </a:fld>
            <a:endParaRPr lang="en-US"/>
          </a:p>
        </p:txBody>
      </p:sp>
    </p:spTree>
    <p:extLst>
      <p:ext uri="{BB962C8B-B14F-4D97-AF65-F5344CB8AC3E}">
        <p14:creationId xmlns:p14="http://schemas.microsoft.com/office/powerpoint/2010/main" val="3267744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We got the tools, how do we ingest?</a:t>
            </a:r>
            <a:endParaRPr lang="en-GB" b="0" dirty="0"/>
          </a:p>
        </p:txBody>
      </p:sp>
    </p:spTree>
    <p:extLst>
      <p:ext uri="{BB962C8B-B14F-4D97-AF65-F5344CB8AC3E}">
        <p14:creationId xmlns:p14="http://schemas.microsoft.com/office/powerpoint/2010/main" val="1345037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Write data records</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File</a:t>
            </a:r>
          </a:p>
          <a:p>
            <a:r>
              <a:rPr lang="en-NO" dirty="0">
                <a:solidFill>
                  <a:schemeClr val="tx1"/>
                </a:solidFill>
              </a:rPr>
              <a:t>Dataset</a:t>
            </a:r>
          </a:p>
          <a:p>
            <a:r>
              <a:rPr lang="en-NO" dirty="0">
                <a:solidFill>
                  <a:schemeClr val="tx1"/>
                </a:solidFill>
              </a:rPr>
              <a:t>Workflow</a:t>
            </a:r>
          </a:p>
          <a:p>
            <a:r>
              <a:rPr lang="en-NO" dirty="0">
                <a:solidFill>
                  <a:schemeClr val="tx1"/>
                </a:solidFill>
              </a:rPr>
              <a:t>Storage</a:t>
            </a:r>
          </a:p>
          <a:p>
            <a:r>
              <a:rPr lang="en-NO" dirty="0">
                <a:solidFill>
                  <a:schemeClr val="tx1"/>
                </a:solidFill>
              </a:rPr>
              <a:t>DDMS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46</a:t>
            </a:fld>
            <a:endParaRPr lang="en-US"/>
          </a:p>
        </p:txBody>
      </p:sp>
    </p:spTree>
    <p:extLst>
      <p:ext uri="{BB962C8B-B14F-4D97-AF65-F5344CB8AC3E}">
        <p14:creationId xmlns:p14="http://schemas.microsoft.com/office/powerpoint/2010/main" val="3581197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is it meant to be used?</a:t>
            </a:r>
            <a:endParaRPr lang="en-GB" b="0" dirty="0"/>
          </a:p>
        </p:txBody>
      </p:sp>
    </p:spTree>
    <p:extLst>
      <p:ext uri="{BB962C8B-B14F-4D97-AF65-F5344CB8AC3E}">
        <p14:creationId xmlns:p14="http://schemas.microsoft.com/office/powerpoint/2010/main" val="367225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Is it meant to be a</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System of Records</a:t>
            </a:r>
          </a:p>
          <a:p>
            <a:r>
              <a:rPr lang="nb-NO" dirty="0">
                <a:solidFill>
                  <a:schemeClr val="tx1"/>
                </a:solidFill>
              </a:rPr>
              <a:t>or</a:t>
            </a:r>
            <a:endParaRPr lang="en-NO" dirty="0">
              <a:solidFill>
                <a:schemeClr val="tx1"/>
              </a:solidFill>
            </a:endParaRPr>
          </a:p>
          <a:p>
            <a:r>
              <a:rPr lang="en-NO" dirty="0">
                <a:solidFill>
                  <a:schemeClr val="tx1"/>
                </a:solidFill>
              </a:rPr>
              <a:t>System of Engagement</a:t>
            </a:r>
          </a:p>
          <a:p>
            <a:r>
              <a:rPr lang="nb-NO" dirty="0">
                <a:solidFill>
                  <a:schemeClr val="tx1"/>
                </a:solidFill>
              </a:rPr>
              <a:t>or</a:t>
            </a:r>
            <a:endParaRPr lang="en-NO" dirty="0">
              <a:solidFill>
                <a:schemeClr val="tx1"/>
              </a:solidFill>
            </a:endParaRPr>
          </a:p>
          <a:p>
            <a:r>
              <a:rPr lang="en-NO" dirty="0">
                <a:solidFill>
                  <a:schemeClr val="tx1"/>
                </a:solidFill>
              </a:rPr>
              <a:t>System of Reference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48</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341289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26826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0779-AE06-92A3-2BCC-BA0DDAFB4696}"/>
              </a:ext>
            </a:extLst>
          </p:cNvPr>
          <p:cNvSpPr>
            <a:spLocks noGrp="1"/>
          </p:cNvSpPr>
          <p:nvPr>
            <p:ph type="title"/>
          </p:nvPr>
        </p:nvSpPr>
        <p:spPr/>
        <p:txBody>
          <a:bodyPr/>
          <a:lstStyle/>
          <a:p>
            <a:r>
              <a:rPr lang="en-NO" dirty="0"/>
              <a:t>The code…</a:t>
            </a:r>
          </a:p>
        </p:txBody>
      </p:sp>
      <p:pic>
        <p:nvPicPr>
          <p:cNvPr id="5" name="Content Placeholder 4">
            <a:extLst>
              <a:ext uri="{FF2B5EF4-FFF2-40B4-BE49-F238E27FC236}">
                <a16:creationId xmlns:a16="http://schemas.microsoft.com/office/drawing/2014/main" id="{2112E7DF-DC71-F800-C4B1-0FED917E8199}"/>
              </a:ext>
            </a:extLst>
          </p:cNvPr>
          <p:cNvPicPr>
            <a:picLocks noGrp="1" noChangeAspect="1"/>
          </p:cNvPicPr>
          <p:nvPr>
            <p:ph idx="1"/>
          </p:nvPr>
        </p:nvPicPr>
        <p:blipFill>
          <a:blip r:embed="rId2"/>
          <a:stretch>
            <a:fillRect/>
          </a:stretch>
        </p:blipFill>
        <p:spPr>
          <a:xfrm>
            <a:off x="2654772" y="1600200"/>
            <a:ext cx="6882456" cy="4525963"/>
          </a:xfrm>
          <a:prstGeom prst="rect">
            <a:avLst/>
          </a:prstGeom>
        </p:spPr>
      </p:pic>
      <p:sp>
        <p:nvSpPr>
          <p:cNvPr id="4" name="Slide Number Placeholder 3">
            <a:extLst>
              <a:ext uri="{FF2B5EF4-FFF2-40B4-BE49-F238E27FC236}">
                <a16:creationId xmlns:a16="http://schemas.microsoft.com/office/drawing/2014/main" id="{FE9BC076-7B8E-11D6-3D68-FB1B8CCD571B}"/>
              </a:ext>
            </a:extLst>
          </p:cNvPr>
          <p:cNvSpPr>
            <a:spLocks noGrp="1"/>
          </p:cNvSpPr>
          <p:nvPr>
            <p:ph type="sldNum" sz="quarter" idx="12"/>
          </p:nvPr>
        </p:nvSpPr>
        <p:spPr/>
        <p:txBody>
          <a:bodyPr/>
          <a:lstStyle/>
          <a:p>
            <a:fld id="{2FEB81B2-2AA1-4AF4-A66A-0751F51A3799}" type="slidenum">
              <a:rPr lang="en-US" smtClean="0"/>
              <a:t>6</a:t>
            </a:fld>
            <a:endParaRPr lang="en-US"/>
          </a:p>
        </p:txBody>
      </p:sp>
      <p:sp>
        <p:nvSpPr>
          <p:cNvPr id="6" name="TextBox 5">
            <a:extLst>
              <a:ext uri="{FF2B5EF4-FFF2-40B4-BE49-F238E27FC236}">
                <a16:creationId xmlns:a16="http://schemas.microsoft.com/office/drawing/2014/main" id="{5DCCB547-36FC-7DFF-C38C-E849ABB031AC}"/>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3"/>
              </a:rPr>
              <a:t>Platform Code</a:t>
            </a:r>
            <a:endParaRPr lang="en-NO" sz="1400" dirty="0"/>
          </a:p>
        </p:txBody>
      </p:sp>
    </p:spTree>
    <p:extLst>
      <p:ext uri="{BB962C8B-B14F-4D97-AF65-F5344CB8AC3E}">
        <p14:creationId xmlns:p14="http://schemas.microsoft.com/office/powerpoint/2010/main" val="258916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9FED-AFF1-09B9-0719-7B54C191438D}"/>
              </a:ext>
            </a:extLst>
          </p:cNvPr>
          <p:cNvSpPr>
            <a:spLocks noGrp="1"/>
          </p:cNvSpPr>
          <p:nvPr>
            <p:ph type="title"/>
          </p:nvPr>
        </p:nvSpPr>
        <p:spPr/>
        <p:txBody>
          <a:bodyPr/>
          <a:lstStyle/>
          <a:p>
            <a:r>
              <a:rPr lang="en-NO" dirty="0"/>
              <a:t>Demo</a:t>
            </a:r>
          </a:p>
        </p:txBody>
      </p:sp>
      <p:sp>
        <p:nvSpPr>
          <p:cNvPr id="3" name="Content Placeholder 2">
            <a:extLst>
              <a:ext uri="{FF2B5EF4-FFF2-40B4-BE49-F238E27FC236}">
                <a16:creationId xmlns:a16="http://schemas.microsoft.com/office/drawing/2014/main" id="{2343BD2C-A180-F628-4401-9ACB08F1D6B2}"/>
              </a:ext>
            </a:extLst>
          </p:cNvPr>
          <p:cNvSpPr>
            <a:spLocks noGrp="1"/>
          </p:cNvSpPr>
          <p:nvPr>
            <p:ph idx="1"/>
          </p:nvPr>
        </p:nvSpPr>
        <p:spPr/>
        <p:txBody>
          <a:bodyPr/>
          <a:lstStyle/>
          <a:p>
            <a:r>
              <a:rPr lang="en-NO" dirty="0">
                <a:solidFill>
                  <a:schemeClr val="tx1"/>
                </a:solidFill>
              </a:rPr>
              <a:t>Where is the code?</a:t>
            </a:r>
          </a:p>
          <a:p>
            <a:r>
              <a:rPr lang="en-NO" dirty="0">
                <a:solidFill>
                  <a:schemeClr val="tx1"/>
                </a:solidFill>
              </a:rPr>
              <a:t>Milestone-concept</a:t>
            </a:r>
          </a:p>
        </p:txBody>
      </p:sp>
      <p:sp>
        <p:nvSpPr>
          <p:cNvPr id="4" name="Slide Number Placeholder 3">
            <a:extLst>
              <a:ext uri="{FF2B5EF4-FFF2-40B4-BE49-F238E27FC236}">
                <a16:creationId xmlns:a16="http://schemas.microsoft.com/office/drawing/2014/main" id="{3193D9FD-DA6E-05F7-95FA-7D539A9F3F8F}"/>
              </a:ext>
            </a:extLst>
          </p:cNvPr>
          <p:cNvSpPr>
            <a:spLocks noGrp="1"/>
          </p:cNvSpPr>
          <p:nvPr>
            <p:ph type="sldNum" sz="quarter" idx="12"/>
          </p:nvPr>
        </p:nvSpPr>
        <p:spPr/>
        <p:txBody>
          <a:bodyPr/>
          <a:lstStyle/>
          <a:p>
            <a:fld id="{2FEB81B2-2AA1-4AF4-A66A-0751F51A3799}" type="slidenum">
              <a:rPr lang="en-US" smtClean="0"/>
              <a:t>7</a:t>
            </a:fld>
            <a:endParaRPr lang="en-US"/>
          </a:p>
        </p:txBody>
      </p:sp>
      <p:sp>
        <p:nvSpPr>
          <p:cNvPr id="5" name="TextBox 4">
            <a:extLst>
              <a:ext uri="{FF2B5EF4-FFF2-40B4-BE49-F238E27FC236}">
                <a16:creationId xmlns:a16="http://schemas.microsoft.com/office/drawing/2014/main" id="{143B5163-A72D-9054-6F3F-F5C8FF03C021}"/>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2"/>
              </a:rPr>
              <a:t>Platform Code</a:t>
            </a:r>
            <a:endParaRPr lang="en-NO" sz="1400" dirty="0"/>
          </a:p>
        </p:txBody>
      </p:sp>
    </p:spTree>
    <p:extLst>
      <p:ext uri="{BB962C8B-B14F-4D97-AF65-F5344CB8AC3E}">
        <p14:creationId xmlns:p14="http://schemas.microsoft.com/office/powerpoint/2010/main" val="214468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AA98-E5EC-72E7-643D-F723CD8DD7A6}"/>
              </a:ext>
            </a:extLst>
          </p:cNvPr>
          <p:cNvSpPr>
            <a:spLocks noGrp="1"/>
          </p:cNvSpPr>
          <p:nvPr>
            <p:ph type="title"/>
          </p:nvPr>
        </p:nvSpPr>
        <p:spPr/>
        <p:txBody>
          <a:bodyPr/>
          <a:lstStyle/>
          <a:p>
            <a:r>
              <a:rPr lang="en-NO" dirty="0"/>
              <a:t>Cloud Agnostic</a:t>
            </a:r>
          </a:p>
        </p:txBody>
      </p:sp>
      <p:sp>
        <p:nvSpPr>
          <p:cNvPr id="4" name="Slide Number Placeholder 3">
            <a:extLst>
              <a:ext uri="{FF2B5EF4-FFF2-40B4-BE49-F238E27FC236}">
                <a16:creationId xmlns:a16="http://schemas.microsoft.com/office/drawing/2014/main" id="{FCDB7F49-A5DC-20ED-E922-9776B57636C9}"/>
              </a:ext>
            </a:extLst>
          </p:cNvPr>
          <p:cNvSpPr>
            <a:spLocks noGrp="1"/>
          </p:cNvSpPr>
          <p:nvPr>
            <p:ph type="sldNum" sz="quarter" idx="12"/>
          </p:nvPr>
        </p:nvSpPr>
        <p:spPr/>
        <p:txBody>
          <a:bodyPr/>
          <a:lstStyle/>
          <a:p>
            <a:fld id="{2FEB81B2-2AA1-4AF4-A66A-0751F51A3799}" type="slidenum">
              <a:rPr lang="en-US" smtClean="0"/>
              <a:t>8</a:t>
            </a:fld>
            <a:endParaRPr lang="en-US"/>
          </a:p>
        </p:txBody>
      </p:sp>
      <p:pic>
        <p:nvPicPr>
          <p:cNvPr id="1026" name="Picture 2" descr="Azure has a new logo, but where do you download it? Here!">
            <a:extLst>
              <a:ext uri="{FF2B5EF4-FFF2-40B4-BE49-F238E27FC236}">
                <a16:creationId xmlns:a16="http://schemas.microsoft.com/office/drawing/2014/main" id="{B9784A43-FFBF-F3BB-861D-82B409522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8" y="2868703"/>
            <a:ext cx="2007435"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C19FFA-4DA0-E617-E373-81348777D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584" y="3334838"/>
            <a:ext cx="2358780" cy="1411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 Logo, symbol, meaning, history, PNG, brand">
            <a:extLst>
              <a:ext uri="{FF2B5EF4-FFF2-40B4-BE49-F238E27FC236}">
                <a16:creationId xmlns:a16="http://schemas.microsoft.com/office/drawing/2014/main" id="{52D478C0-7ABE-5D06-1833-D7C355960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60" y="2738946"/>
            <a:ext cx="3568773"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2B6B02-14F2-FA20-F7C1-A01B9ACE5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00" y="2609188"/>
            <a:ext cx="3175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B8AA-027B-A72A-EEDB-3678473108CB}"/>
              </a:ext>
            </a:extLst>
          </p:cNvPr>
          <p:cNvSpPr>
            <a:spLocks noGrp="1"/>
          </p:cNvSpPr>
          <p:nvPr>
            <p:ph type="title"/>
          </p:nvPr>
        </p:nvSpPr>
        <p:spPr/>
        <p:txBody>
          <a:bodyPr/>
          <a:lstStyle/>
          <a:p>
            <a:r>
              <a:rPr lang="en-NO" dirty="0"/>
              <a:t>OSDU Behind the scenes</a:t>
            </a:r>
          </a:p>
        </p:txBody>
      </p:sp>
      <p:sp>
        <p:nvSpPr>
          <p:cNvPr id="4" name="Slide Number Placeholder 3">
            <a:extLst>
              <a:ext uri="{FF2B5EF4-FFF2-40B4-BE49-F238E27FC236}">
                <a16:creationId xmlns:a16="http://schemas.microsoft.com/office/drawing/2014/main" id="{D635C1CA-BD6C-21BA-76EC-ACDB76CD953C}"/>
              </a:ext>
            </a:extLst>
          </p:cNvPr>
          <p:cNvSpPr>
            <a:spLocks noGrp="1"/>
          </p:cNvSpPr>
          <p:nvPr>
            <p:ph type="sldNum" sz="quarter" idx="12"/>
          </p:nvPr>
        </p:nvSpPr>
        <p:spPr/>
        <p:txBody>
          <a:bodyPr/>
          <a:lstStyle/>
          <a:p>
            <a:fld id="{2FEB81B2-2AA1-4AF4-A66A-0751F51A3799}" type="slidenum">
              <a:rPr lang="en-US" smtClean="0"/>
              <a:t>9</a:t>
            </a:fld>
            <a:endParaRPr lang="en-US"/>
          </a:p>
        </p:txBody>
      </p:sp>
      <p:pic>
        <p:nvPicPr>
          <p:cNvPr id="3074" name="Picture 2" descr="Architecture">
            <a:extLst>
              <a:ext uri="{FF2B5EF4-FFF2-40B4-BE49-F238E27FC236}">
                <a16:creationId xmlns:a16="http://schemas.microsoft.com/office/drawing/2014/main" id="{234E2F9A-FFA1-8971-1E6C-C70FD2B4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805" y="1143001"/>
            <a:ext cx="6994390" cy="54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64373"/>
      </p:ext>
    </p:extLst>
  </p:cSld>
  <p:clrMapOvr>
    <a:masterClrMapping/>
  </p:clrMapOvr>
</p:sld>
</file>

<file path=ppt/theme/theme1.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2.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3.xml><?xml version="1.0" encoding="utf-8"?>
<?mso-contentType ?>
<SharedContentType xmlns="Microsoft.SharePoint.Taxonomy.ContentTypeSync" SourceId="02f74cf1-ae9f-400d-bc52-3bcd3a9e177f"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2.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4.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4227</TotalTime>
  <Words>802</Words>
  <Application>Microsoft Macintosh PowerPoint</Application>
  <PresentationFormat>Widescreen</PresentationFormat>
  <Paragraphs>270</Paragraphs>
  <Slides>50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50</vt:i4>
      </vt:variant>
    </vt:vector>
  </HeadingPairs>
  <TitlesOfParts>
    <vt:vector size="60" baseType="lpstr">
      <vt:lpstr>Arial</vt:lpstr>
      <vt:lpstr>Helvetica Neue</vt:lpstr>
      <vt:lpstr>Stencil</vt:lpstr>
      <vt:lpstr>Equinor Medium</vt:lpstr>
      <vt:lpstr>Equinor</vt:lpstr>
      <vt:lpstr>Arial Narrow</vt:lpstr>
      <vt:lpstr>Calibri</vt:lpstr>
      <vt:lpstr>1_Office-tema</vt:lpstr>
      <vt:lpstr>1_Office Theme</vt:lpstr>
      <vt:lpstr>3_Office Theme</vt:lpstr>
      <vt:lpstr>OSDU Concepts Demystifying OSDU</vt:lpstr>
      <vt:lpstr>Concepts</vt:lpstr>
      <vt:lpstr>Concepts</vt:lpstr>
      <vt:lpstr>What is an OSDU instance?</vt:lpstr>
      <vt:lpstr>OSDU Data Platform Software Components</vt:lpstr>
      <vt:lpstr>The code…</vt:lpstr>
      <vt:lpstr>Demo</vt:lpstr>
      <vt:lpstr>Cloud Agnostic</vt:lpstr>
      <vt:lpstr>OSDU Behind the scenes</vt:lpstr>
      <vt:lpstr>ADME</vt:lpstr>
      <vt:lpstr>How can I communicate with my OSDU?</vt:lpstr>
      <vt:lpstr>OSDU Data Platform Software Components</vt:lpstr>
      <vt:lpstr>APIs only! (for now…?)</vt:lpstr>
      <vt:lpstr>Where and how is my data stored?</vt:lpstr>
      <vt:lpstr>Two main storages</vt:lpstr>
      <vt:lpstr>Two main storages</vt:lpstr>
      <vt:lpstr>Two main storages</vt:lpstr>
      <vt:lpstr>Two main storages</vt:lpstr>
      <vt:lpstr>“…main storages…”?</vt:lpstr>
      <vt:lpstr>Two main storages</vt:lpstr>
      <vt:lpstr>DDMS optimized storage</vt:lpstr>
      <vt:lpstr>How to form records Well Known Schemas</vt:lpstr>
      <vt:lpstr>Data structures</vt:lpstr>
      <vt:lpstr>Data structures</vt:lpstr>
      <vt:lpstr>OSDU Data Concepts (prev known as definitions)</vt:lpstr>
      <vt:lpstr>DEMO</vt:lpstr>
      <vt:lpstr>Reference data is a bit special…</vt:lpstr>
      <vt:lpstr>How to define own data structures Custom schemas</vt:lpstr>
      <vt:lpstr>Your schema in an OSDU wrapper</vt:lpstr>
      <vt:lpstr>Your schema in an OSDU wrapper</vt:lpstr>
      <vt:lpstr>Custom or not to custom…</vt:lpstr>
      <vt:lpstr>How do we control access?</vt:lpstr>
      <vt:lpstr>Entitlements</vt:lpstr>
      <vt:lpstr>Entitlements</vt:lpstr>
      <vt:lpstr>My favorite, the Legal Tag… not…</vt:lpstr>
      <vt:lpstr>Is it possible to do versioning?</vt:lpstr>
      <vt:lpstr>Versioning</vt:lpstr>
      <vt:lpstr>API-versioning</vt:lpstr>
      <vt:lpstr>Record-versioning</vt:lpstr>
      <vt:lpstr>When to…</vt:lpstr>
      <vt:lpstr>What about tracing lineage?</vt:lpstr>
      <vt:lpstr>Lineage</vt:lpstr>
      <vt:lpstr>How can I find my data?</vt:lpstr>
      <vt:lpstr>Indexer and search</vt:lpstr>
      <vt:lpstr>We got the tools, how do we ingest?</vt:lpstr>
      <vt:lpstr>Write data records</vt:lpstr>
      <vt:lpstr>How is it meant to be used?</vt:lpstr>
      <vt:lpstr>Is it meant to be a</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12</cp:revision>
  <cp:lastPrinted>2023-01-10T07:46:09Z</cp:lastPrinted>
  <dcterms:created xsi:type="dcterms:W3CDTF">2018-05-14T14:04:30Z</dcterms:created>
  <dcterms:modified xsi:type="dcterms:W3CDTF">2023-06-02T23:04:07Z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